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325" r:id="rId5"/>
    <p:sldId id="326" r:id="rId6"/>
    <p:sldId id="327" r:id="rId7"/>
    <p:sldId id="331" r:id="rId8"/>
    <p:sldId id="342" r:id="rId9"/>
    <p:sldId id="328" r:id="rId10"/>
    <p:sldId id="334" r:id="rId11"/>
    <p:sldId id="350" r:id="rId12"/>
    <p:sldId id="351" r:id="rId13"/>
    <p:sldId id="340" r:id="rId14"/>
    <p:sldId id="352" r:id="rId15"/>
    <p:sldId id="353" r:id="rId16"/>
    <p:sldId id="354" r:id="rId17"/>
    <p:sldId id="355" r:id="rId18"/>
    <p:sldId id="341" r:id="rId19"/>
    <p:sldId id="343" r:id="rId20"/>
    <p:sldId id="349" r:id="rId21"/>
    <p:sldId id="344" r:id="rId22"/>
    <p:sldId id="356" r:id="rId23"/>
    <p:sldId id="336" r:id="rId24"/>
    <p:sldId id="335" r:id="rId25"/>
    <p:sldId id="339" r:id="rId26"/>
    <p:sldId id="34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E4F4"/>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2" d="100"/>
          <a:sy n="82" d="100"/>
        </p:scale>
        <p:origin x="720" y="72"/>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3/26/2025</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3/26/2025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4069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hyperlink" Target="https://www.localitytokens.info/roadmap/"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frontiersin.org/articles/10.3389/fmed.2023.1086097/full" TargetMode="External"/><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www.nature.com/articles/d42473-022-00041-0" TargetMode="External"/><Relationship Id="rId4" Type="http://schemas.openxmlformats.org/officeDocument/2006/relationships/hyperlink" Target="https://genomemedicine.biomedcentral.com/articles/10.1186/s13073-021-00968-x"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8.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portal.gdc.cancer.gov/analysis_page?app=Projects"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tri dish with some transparent capsules">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2">
            <a:alphaModFix amt="65000"/>
            <a:extLst>
              <a:ext uri="{28A0092B-C50C-407E-A947-70E740481C1C}">
                <a14:useLocalDpi xmlns:a14="http://schemas.microsoft.com/office/drawing/2010/main" val="0"/>
              </a:ext>
            </a:extLst>
          </a:blip>
          <a:srcRect/>
          <a:stretch>
            <a:fillRect/>
          </a:stretch>
        </p:blipFill>
        <p:spPr/>
      </p:pic>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p:txBody>
          <a:bodyPr/>
          <a:lstStyle/>
          <a:p>
            <a:r>
              <a:rPr lang="en-US" dirty="0"/>
              <a:t>CANCER GENOMICS AND TREATMENT PREDICTION</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1524000" y="5932212"/>
            <a:ext cx="9144000" cy="356616"/>
          </a:xfrm>
        </p:spPr>
        <p:txBody>
          <a:bodyPr/>
          <a:lstStyle/>
          <a:p>
            <a:r>
              <a:rPr lang="en-US" dirty="0"/>
              <a:t>​School of Engineering &amp; Applied Science, George Washington University</a:t>
            </a:r>
          </a:p>
        </p:txBody>
      </p:sp>
      <p:sp>
        <p:nvSpPr>
          <p:cNvPr id="7" name="TextBox 6">
            <a:extLst>
              <a:ext uri="{FF2B5EF4-FFF2-40B4-BE49-F238E27FC236}">
                <a16:creationId xmlns:a16="http://schemas.microsoft.com/office/drawing/2014/main" id="{08B76E53-8757-C25D-FD2E-2E9CD74B0F6E}"/>
              </a:ext>
            </a:extLst>
          </p:cNvPr>
          <p:cNvSpPr txBox="1"/>
          <p:nvPr/>
        </p:nvSpPr>
        <p:spPr>
          <a:xfrm>
            <a:off x="4386942" y="5299787"/>
            <a:ext cx="3418115" cy="335902"/>
          </a:xfrm>
          <a:prstGeom prst="rect">
            <a:avLst/>
          </a:prstGeom>
        </p:spPr>
        <p:txBody>
          <a:bodyPr vert="horz" lIns="0" tIns="0" rIns="0" bIns="0" rtlCol="0" anchor="b">
            <a:noAutofit/>
          </a:bodyPr>
          <a:lstStyle>
            <a:lvl1pPr indent="0" algn="ctr">
              <a:lnSpc>
                <a:spcPct val="100000"/>
              </a:lnSpc>
              <a:spcBef>
                <a:spcPts val="0"/>
              </a:spcBef>
              <a:buFont typeface="Arial" panose="020B0604020202020204" pitchFamily="34" charset="0"/>
              <a:buNone/>
              <a:defRPr sz="1400" b="0" i="0" cap="all" spc="200" baseline="0">
                <a:effectLst/>
                <a:latin typeface="+mj-lt"/>
              </a:defRPr>
            </a:lvl1pPr>
            <a:lvl2pPr marL="685800" indent="-228600">
              <a:lnSpc>
                <a:spcPct val="90000"/>
              </a:lnSpc>
              <a:spcBef>
                <a:spcPts val="500"/>
              </a:spcBef>
              <a:buFont typeface="Arial" panose="020B0604020202020204" pitchFamily="34" charset="0"/>
              <a:buChar char="•"/>
              <a:defRPr sz="2000" b="0" i="0" baseline="0"/>
            </a:lvl2pPr>
            <a:lvl3pPr marL="1143000" indent="-228600">
              <a:lnSpc>
                <a:spcPct val="90000"/>
              </a:lnSpc>
              <a:spcBef>
                <a:spcPts val="500"/>
              </a:spcBef>
              <a:buFont typeface="Arial" panose="020B0604020202020204" pitchFamily="34" charset="0"/>
              <a:buChar char="•"/>
              <a:defRPr b="0" i="0" baseline="0"/>
            </a:lvl3pPr>
            <a:lvl4pPr marL="1600200" indent="-228600">
              <a:lnSpc>
                <a:spcPct val="90000"/>
              </a:lnSpc>
              <a:spcBef>
                <a:spcPts val="500"/>
              </a:spcBef>
              <a:buFont typeface="Arial" panose="020B0604020202020204" pitchFamily="34" charset="0"/>
              <a:buChar char="•"/>
              <a:defRPr sz="1600" b="0" i="0" baseline="0"/>
            </a:lvl4pPr>
            <a:lvl5pPr marL="2057400" indent="-228600">
              <a:lnSpc>
                <a:spcPct val="90000"/>
              </a:lnSpc>
              <a:spcBef>
                <a:spcPts val="500"/>
              </a:spcBef>
              <a:buFont typeface="Arial" panose="020B0604020202020204" pitchFamily="34" charset="0"/>
              <a:buChar char="•"/>
              <a:defRPr sz="1400" b="0" i="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ISHA PALIWAL</a:t>
            </a: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2FD06A-F6EE-B290-4653-56CE47DD918D}"/>
              </a:ext>
            </a:extLst>
          </p:cNvPr>
          <p:cNvSpPr>
            <a:spLocks noGrp="1"/>
          </p:cNvSpPr>
          <p:nvPr>
            <p:ph type="title"/>
          </p:nvPr>
        </p:nvSpPr>
        <p:spPr/>
        <p:txBody>
          <a:bodyPr/>
          <a:lstStyle/>
          <a:p>
            <a:pPr marL="342900" indent="-342900" algn="l"/>
            <a:r>
              <a:rPr lang="en-US" sz="1600" cap="none" dirty="0">
                <a:solidFill>
                  <a:srgbClr val="0D0D0D"/>
                </a:solidFill>
                <a:latin typeface="Bell MT" panose="02020503060305020303" pitchFamily="18" charset="0"/>
              </a:rPr>
              <a:t>  </a:t>
            </a:r>
            <a:endParaRPr lang="en-IN" sz="1600" cap="none" dirty="0">
              <a:solidFill>
                <a:srgbClr val="0D0D0D"/>
              </a:solidFill>
              <a:latin typeface="Bell MT" panose="02020503060305020303" pitchFamily="18" charset="0"/>
            </a:endParaRPr>
          </a:p>
        </p:txBody>
      </p:sp>
      <p:sp>
        <p:nvSpPr>
          <p:cNvPr id="7" name="Footer Placeholder 3">
            <a:extLst>
              <a:ext uri="{FF2B5EF4-FFF2-40B4-BE49-F238E27FC236}">
                <a16:creationId xmlns:a16="http://schemas.microsoft.com/office/drawing/2014/main" id="{0A4590A7-855E-9448-E8AB-6C5AB121CB0B}"/>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TREATMENT PREDICTION</a:t>
            </a:r>
          </a:p>
        </p:txBody>
      </p:sp>
      <p:sp>
        <p:nvSpPr>
          <p:cNvPr id="8" name="Slide Number Placeholder 3">
            <a:extLst>
              <a:ext uri="{FF2B5EF4-FFF2-40B4-BE49-F238E27FC236}">
                <a16:creationId xmlns:a16="http://schemas.microsoft.com/office/drawing/2014/main" id="{87421080-6AB1-FC0B-395B-7F9AE1FF4314}"/>
              </a:ext>
            </a:extLst>
          </p:cNvPr>
          <p:cNvSpPr txBox="1">
            <a:spLocks/>
          </p:cNvSpPr>
          <p:nvPr/>
        </p:nvSpPr>
        <p:spPr>
          <a:xfrm>
            <a:off x="420624" y="6019801"/>
            <a:ext cx="457200" cy="184150"/>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5DF2D63-3FF5-D547-96B9-BE9CCD1ABA58}" type="slidenum">
              <a:rPr lang="en-US"/>
              <a:pPr algn="ctr"/>
              <a:t>10</a:t>
            </a:fld>
            <a:endParaRPr lang="en-US" dirty="0"/>
          </a:p>
        </p:txBody>
      </p:sp>
      <p:cxnSp>
        <p:nvCxnSpPr>
          <p:cNvPr id="9" name="Straight Connector 8">
            <a:extLst>
              <a:ext uri="{FF2B5EF4-FFF2-40B4-BE49-F238E27FC236}">
                <a16:creationId xmlns:a16="http://schemas.microsoft.com/office/drawing/2014/main" id="{19D3172D-1A25-9964-35BE-44D374D2DB3E}"/>
              </a:ext>
            </a:extLst>
          </p:cNvPr>
          <p:cNvCxnSpPr/>
          <p:nvPr/>
        </p:nvCxnSpPr>
        <p:spPr>
          <a:xfrm>
            <a:off x="643812" y="2696544"/>
            <a:ext cx="0" cy="30977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2A6A50-30F2-88F8-465A-CC5EA92BBFC9}"/>
              </a:ext>
            </a:extLst>
          </p:cNvPr>
          <p:cNvSpPr txBox="1"/>
          <p:nvPr/>
        </p:nvSpPr>
        <p:spPr>
          <a:xfrm>
            <a:off x="1535714" y="1782395"/>
            <a:ext cx="9120569" cy="3293209"/>
          </a:xfrm>
          <a:prstGeom prst="rect">
            <a:avLst/>
          </a:prstGeom>
          <a:noFill/>
        </p:spPr>
        <p:txBody>
          <a:bodyPr wrap="square" rtlCol="0">
            <a:spAutoFit/>
          </a:bodyPr>
          <a:lstStyle/>
          <a:p>
            <a:pPr marL="342900" indent="-342900" algn="l">
              <a:buFont typeface="+mj-lt"/>
              <a:buAutoNum type="arabicPeriod"/>
            </a:pPr>
            <a:r>
              <a:rPr lang="en-US" sz="1600" cap="none" dirty="0">
                <a:solidFill>
                  <a:srgbClr val="0D0D0D"/>
                </a:solidFill>
                <a:latin typeface="Bell MT" panose="02020503060305020303" pitchFamily="18" charset="0"/>
              </a:rPr>
              <a:t>Handling Missing Values:</a:t>
            </a:r>
            <a:endParaRPr lang="en-US" sz="1600" dirty="0">
              <a:solidFill>
                <a:srgbClr val="0D0D0D"/>
              </a:solidFill>
              <a:latin typeface="Bell MT" panose="02020503060305020303" pitchFamily="18" charset="0"/>
            </a:endParaRPr>
          </a:p>
          <a:p>
            <a:pPr marL="800100" lvl="1" indent="-342900">
              <a:buFont typeface="+mj-lt"/>
              <a:buAutoNum type="alphaLcParenR"/>
            </a:pPr>
            <a:r>
              <a:rPr lang="en-US" sz="1600" b="0" i="0" cap="none" dirty="0">
                <a:solidFill>
                  <a:srgbClr val="0D0D0D"/>
                </a:solidFill>
                <a:effectLst/>
                <a:latin typeface="Bell MT" panose="02020503060305020303" pitchFamily="18" charset="0"/>
              </a:rPr>
              <a:t>Identify columns with significant missing values (&gt;30%) and remove those that exceed the threshold.</a:t>
            </a:r>
            <a:endParaRPr lang="en-US" sz="1600" dirty="0">
              <a:solidFill>
                <a:srgbClr val="0D0D0D"/>
              </a:solidFill>
              <a:latin typeface="Bell MT" panose="02020503060305020303" pitchFamily="18" charset="0"/>
            </a:endParaRPr>
          </a:p>
          <a:p>
            <a:pPr marL="800100" lvl="1" indent="-342900">
              <a:buFont typeface="+mj-lt"/>
              <a:buAutoNum type="alphaLcParenR"/>
            </a:pPr>
            <a:r>
              <a:rPr lang="en-US" sz="1600" b="0" i="0" cap="none" dirty="0">
                <a:solidFill>
                  <a:srgbClr val="0D0D0D"/>
                </a:solidFill>
                <a:effectLst/>
                <a:latin typeface="Bell MT" panose="02020503060305020303" pitchFamily="18" charset="0"/>
              </a:rPr>
              <a:t>Replace common obfuscated or incomplete values like '--', 'not reported', and 'unknown' with </a:t>
            </a:r>
            <a:r>
              <a:rPr lang="en-US" sz="1600" b="0" i="0" cap="none" dirty="0" err="1">
                <a:solidFill>
                  <a:srgbClr val="0D0D0D"/>
                </a:solidFill>
                <a:effectLst/>
                <a:latin typeface="Bell MT" panose="02020503060305020303" pitchFamily="18" charset="0"/>
              </a:rPr>
              <a:t>NaN</a:t>
            </a:r>
            <a:r>
              <a:rPr lang="en-US" sz="1600" b="0" i="0" cap="none" dirty="0">
                <a:solidFill>
                  <a:srgbClr val="0D0D0D"/>
                </a:solidFill>
                <a:effectLst/>
                <a:latin typeface="Bell MT" panose="02020503060305020303" pitchFamily="18" charset="0"/>
              </a:rPr>
              <a:t> for consistent handling.</a:t>
            </a:r>
          </a:p>
          <a:p>
            <a:pPr marL="342900" indent="-342900" algn="l">
              <a:buFont typeface="+mj-lt"/>
              <a:buAutoNum type="arabicPeriod"/>
            </a:pPr>
            <a:r>
              <a:rPr lang="en-US" sz="1600" b="0" i="0" cap="none" dirty="0">
                <a:solidFill>
                  <a:srgbClr val="0D0D0D"/>
                </a:solidFill>
                <a:effectLst/>
                <a:latin typeface="Bell MT" panose="02020503060305020303" pitchFamily="18" charset="0"/>
              </a:rPr>
              <a:t>Removing Duplicate Data:</a:t>
            </a:r>
          </a:p>
          <a:p>
            <a:pPr marL="800100" lvl="1" indent="-342900">
              <a:buFont typeface="+mj-lt"/>
              <a:buAutoNum type="alphaLcParenR"/>
            </a:pPr>
            <a:r>
              <a:rPr lang="en-US" sz="1600" b="0" i="0" cap="none" dirty="0">
                <a:solidFill>
                  <a:srgbClr val="0D0D0D"/>
                </a:solidFill>
                <a:effectLst/>
                <a:latin typeface="Bell MT" panose="02020503060305020303" pitchFamily="18" charset="0"/>
              </a:rPr>
              <a:t>Identify and drop duplicated columns to avoid redundancy.</a:t>
            </a:r>
          </a:p>
          <a:p>
            <a:pPr marL="800100" lvl="1" indent="-342900">
              <a:buFont typeface="+mj-lt"/>
              <a:buAutoNum type="alphaLcParenR"/>
            </a:pPr>
            <a:r>
              <a:rPr lang="en-US" sz="1600" b="0" i="0" cap="none" dirty="0">
                <a:solidFill>
                  <a:srgbClr val="0D0D0D"/>
                </a:solidFill>
                <a:effectLst/>
                <a:latin typeface="Bell MT" panose="02020503060305020303" pitchFamily="18" charset="0"/>
              </a:rPr>
              <a:t>Drop duplicated rows, keeping only the first occurrence to maintain data integrity.</a:t>
            </a:r>
          </a:p>
          <a:p>
            <a:pPr marL="342900" indent="-342900" algn="l">
              <a:buFont typeface="+mj-lt"/>
              <a:buAutoNum type="arabicPeriod"/>
            </a:pPr>
            <a:r>
              <a:rPr lang="en-US" sz="1600" b="0" i="0" cap="none" dirty="0">
                <a:solidFill>
                  <a:srgbClr val="0D0D0D"/>
                </a:solidFill>
                <a:effectLst/>
                <a:latin typeface="Bell MT" panose="02020503060305020303" pitchFamily="18" charset="0"/>
              </a:rPr>
              <a:t>Converting Data Types:</a:t>
            </a:r>
          </a:p>
          <a:p>
            <a:pPr marL="342900" indent="-342900" algn="l">
              <a:buFont typeface="+mj-lt"/>
              <a:buAutoNum type="arabicPeriod"/>
            </a:pPr>
            <a:r>
              <a:rPr lang="en-US" sz="1600" b="0" i="0" cap="none" dirty="0">
                <a:solidFill>
                  <a:srgbClr val="0D0D0D"/>
                </a:solidFill>
                <a:effectLst/>
                <a:latin typeface="Bell MT" panose="02020503060305020303" pitchFamily="18" charset="0"/>
              </a:rPr>
              <a:t>Identifying Outliers:</a:t>
            </a:r>
          </a:p>
          <a:p>
            <a:pPr marL="800100" lvl="1" indent="-342900">
              <a:buFont typeface="+mj-lt"/>
              <a:buAutoNum type="alphaLcParenR"/>
            </a:pPr>
            <a:r>
              <a:rPr lang="en-US" sz="1600" b="0" i="0" cap="none" dirty="0">
                <a:solidFill>
                  <a:srgbClr val="0D0D0D"/>
                </a:solidFill>
                <a:effectLst/>
                <a:latin typeface="Bell MT" panose="02020503060305020303" pitchFamily="18" charset="0"/>
              </a:rPr>
              <a:t>Calculate z-scores for numerical columns to identify outliers.</a:t>
            </a:r>
          </a:p>
          <a:p>
            <a:pPr marL="800100" lvl="1" indent="-342900">
              <a:buFont typeface="+mj-lt"/>
              <a:buAutoNum type="alphaLcParenR"/>
            </a:pPr>
            <a:r>
              <a:rPr lang="en-US" sz="1600" b="0" i="0" cap="none" dirty="0">
                <a:solidFill>
                  <a:srgbClr val="0D0D0D"/>
                </a:solidFill>
                <a:effectLst/>
                <a:latin typeface="Bell MT" panose="02020503060305020303" pitchFamily="18" charset="0"/>
              </a:rPr>
              <a:t>Remove rows with high z-scores (e.g., above a threshold of 3) to reduce data variability caused by outliers.</a:t>
            </a:r>
            <a:endParaRPr lang="en-IN" sz="1600" b="0" i="0" cap="none" dirty="0">
              <a:solidFill>
                <a:srgbClr val="0D0D0D"/>
              </a:solidFill>
              <a:effectLst/>
              <a:latin typeface="Bell MT" panose="02020503060305020303" pitchFamily="18" charset="0"/>
            </a:endParaRPr>
          </a:p>
        </p:txBody>
      </p:sp>
      <p:sp>
        <p:nvSpPr>
          <p:cNvPr id="10" name="TextBox 9">
            <a:extLst>
              <a:ext uri="{FF2B5EF4-FFF2-40B4-BE49-F238E27FC236}">
                <a16:creationId xmlns:a16="http://schemas.microsoft.com/office/drawing/2014/main" id="{DFEC1303-B8AB-9AA8-0D7D-2D5B25333D15}"/>
              </a:ext>
            </a:extLst>
          </p:cNvPr>
          <p:cNvSpPr txBox="1"/>
          <p:nvPr/>
        </p:nvSpPr>
        <p:spPr>
          <a:xfrm>
            <a:off x="774442" y="230116"/>
            <a:ext cx="11548188" cy="830997"/>
          </a:xfrm>
          <a:prstGeom prst="rect">
            <a:avLst/>
          </a:prstGeom>
          <a:noFill/>
        </p:spPr>
        <p:txBody>
          <a:bodyPr wrap="square">
            <a:spAutoFit/>
          </a:bodyPr>
          <a:lstStyle/>
          <a:p>
            <a:pPr algn="ctr"/>
            <a:r>
              <a:rPr lang="en-US" sz="4800" dirty="0">
                <a:latin typeface="+mj-lt"/>
              </a:rPr>
              <a:t>DATA CLEANING &amp; PREPROCESSING</a:t>
            </a:r>
            <a:endParaRPr lang="en-IN" sz="4800" dirty="0">
              <a:latin typeface="+mj-lt"/>
            </a:endParaRPr>
          </a:p>
        </p:txBody>
      </p:sp>
      <p:sp>
        <p:nvSpPr>
          <p:cNvPr id="20" name="Text Placeholder 19">
            <a:extLst>
              <a:ext uri="{FF2B5EF4-FFF2-40B4-BE49-F238E27FC236}">
                <a16:creationId xmlns:a16="http://schemas.microsoft.com/office/drawing/2014/main" id="{E38FB2E6-6C4C-3A2F-2C41-50E5B4D6FBCE}"/>
              </a:ext>
            </a:extLst>
          </p:cNvPr>
          <p:cNvSpPr>
            <a:spLocks noGrp="1"/>
          </p:cNvSpPr>
          <p:nvPr>
            <p:ph type="body" sz="quarter" idx="14"/>
          </p:nvPr>
        </p:nvSpPr>
        <p:spPr/>
        <p:txBody>
          <a:bodyPr/>
          <a:lstStyle/>
          <a:p>
            <a:r>
              <a:rPr kumimoji="0" lang="en-US" sz="1800" b="1" i="0" u="none" strike="noStrike" kern="1200" cap="none" spc="0" normalizeH="0" baseline="0" noProof="0" dirty="0">
                <a:ln>
                  <a:noFill/>
                </a:ln>
                <a:solidFill>
                  <a:srgbClr val="0D0D0D"/>
                </a:solidFill>
                <a:effectLst/>
                <a:uLnTx/>
                <a:uFillTx/>
                <a:latin typeface="Bell MT" panose="02020503060305020303" pitchFamily="18" charset="0"/>
                <a:ea typeface="+mn-ea"/>
                <a:cs typeface="+mn-cs"/>
              </a:rPr>
              <a:t>The dataset comprised of 159544 rows and 319 columns. After this extensive cleaning and preprocessing process, the data reduced to 125070 rows and 40 columns.</a:t>
            </a:r>
            <a:endParaRPr lang="en-IN" sz="2400" b="1" dirty="0"/>
          </a:p>
        </p:txBody>
      </p:sp>
    </p:spTree>
    <p:extLst>
      <p:ext uri="{BB962C8B-B14F-4D97-AF65-F5344CB8AC3E}">
        <p14:creationId xmlns:p14="http://schemas.microsoft.com/office/powerpoint/2010/main" val="179163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7E712-B2D8-0FB8-1CEE-C451BDF15129}"/>
              </a:ext>
            </a:extLst>
          </p:cNvPr>
          <p:cNvSpPr>
            <a:spLocks noGrp="1"/>
          </p:cNvSpPr>
          <p:nvPr>
            <p:ph type="title"/>
          </p:nvPr>
        </p:nvSpPr>
        <p:spPr>
          <a:xfrm>
            <a:off x="877824" y="329031"/>
            <a:ext cx="11009376" cy="650033"/>
          </a:xfrm>
        </p:spPr>
        <p:txBody>
          <a:bodyPr/>
          <a:lstStyle/>
          <a:p>
            <a:pPr algn="ctr"/>
            <a:r>
              <a:rPr lang="en-US" dirty="0"/>
              <a:t>EXPLORATORY DATA ANALYSIS</a:t>
            </a:r>
            <a:endParaRPr lang="en-IN" dirty="0"/>
          </a:p>
        </p:txBody>
      </p:sp>
      <p:sp>
        <p:nvSpPr>
          <p:cNvPr id="2" name="Slide Number Placeholder 1">
            <a:extLst>
              <a:ext uri="{FF2B5EF4-FFF2-40B4-BE49-F238E27FC236}">
                <a16:creationId xmlns:a16="http://schemas.microsoft.com/office/drawing/2014/main" id="{0CE50BFD-AD58-EFCB-D497-207E775D9574}"/>
              </a:ext>
            </a:extLst>
          </p:cNvPr>
          <p:cNvSpPr>
            <a:spLocks noGrp="1"/>
          </p:cNvSpPr>
          <p:nvPr>
            <p:ph type="sldNum" sz="quarter" idx="11"/>
          </p:nvPr>
        </p:nvSpPr>
        <p:spPr/>
        <p:txBody>
          <a:bodyPr/>
          <a:lstStyle/>
          <a:p>
            <a:fld id="{75DF2D63-3FF5-D547-96B9-BE9CCD1ABA58}" type="slidenum">
              <a:rPr lang="en-US" smtClean="0"/>
              <a:t>11</a:t>
            </a:fld>
            <a:endParaRPr lang="en-US" dirty="0"/>
          </a:p>
        </p:txBody>
      </p:sp>
      <p:sp>
        <p:nvSpPr>
          <p:cNvPr id="3" name="Footer Placeholder 2">
            <a:extLst>
              <a:ext uri="{FF2B5EF4-FFF2-40B4-BE49-F238E27FC236}">
                <a16:creationId xmlns:a16="http://schemas.microsoft.com/office/drawing/2014/main" id="{97218C90-0748-F72B-7B97-C06D1BAEF62F}"/>
              </a:ext>
            </a:extLst>
          </p:cNvPr>
          <p:cNvSpPr>
            <a:spLocks noGrp="1"/>
          </p:cNvSpPr>
          <p:nvPr>
            <p:ph type="ftr" sz="quarter" idx="12"/>
          </p:nvPr>
        </p:nvSpPr>
        <p:spPr/>
        <p:txBody>
          <a:bodyPr/>
          <a:lstStyle/>
          <a:p>
            <a:r>
              <a:rPr lang="en-US"/>
              <a:t>presentation title</a:t>
            </a:r>
            <a:endParaRPr lang="en-US" dirty="0"/>
          </a:p>
        </p:txBody>
      </p:sp>
      <p:pic>
        <p:nvPicPr>
          <p:cNvPr id="9" name="Picture 8">
            <a:extLst>
              <a:ext uri="{FF2B5EF4-FFF2-40B4-BE49-F238E27FC236}">
                <a16:creationId xmlns:a16="http://schemas.microsoft.com/office/drawing/2014/main" id="{381CCD22-99B5-A66F-1776-D8C4F55798E3}"/>
              </a:ext>
            </a:extLst>
          </p:cNvPr>
          <p:cNvPicPr>
            <a:picLocks noChangeAspect="1"/>
          </p:cNvPicPr>
          <p:nvPr/>
        </p:nvPicPr>
        <p:blipFill rotWithShape="1">
          <a:blip r:embed="rId2"/>
          <a:srcRect b="13984"/>
          <a:stretch/>
        </p:blipFill>
        <p:spPr>
          <a:xfrm>
            <a:off x="877824" y="1719822"/>
            <a:ext cx="10831437" cy="2376317"/>
          </a:xfrm>
          <a:prstGeom prst="rect">
            <a:avLst/>
          </a:prstGeom>
        </p:spPr>
      </p:pic>
      <p:sp>
        <p:nvSpPr>
          <p:cNvPr id="10" name="TextBox 9">
            <a:extLst>
              <a:ext uri="{FF2B5EF4-FFF2-40B4-BE49-F238E27FC236}">
                <a16:creationId xmlns:a16="http://schemas.microsoft.com/office/drawing/2014/main" id="{F9011C78-7412-6119-0EB9-4930DB0408C7}"/>
              </a:ext>
            </a:extLst>
          </p:cNvPr>
          <p:cNvSpPr txBox="1"/>
          <p:nvPr/>
        </p:nvSpPr>
        <p:spPr>
          <a:xfrm>
            <a:off x="926199" y="1180166"/>
            <a:ext cx="4123321" cy="338554"/>
          </a:xfrm>
          <a:prstGeom prst="rect">
            <a:avLst/>
          </a:prstGeom>
          <a:noFill/>
        </p:spPr>
        <p:txBody>
          <a:bodyPr wrap="square" rtlCol="0">
            <a:spAutoFit/>
          </a:bodyPr>
          <a:lstStyle/>
          <a:p>
            <a:pPr algn="l"/>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Descriptive Statistics of Numerical Columns</a:t>
            </a:r>
          </a:p>
        </p:txBody>
      </p:sp>
      <p:sp>
        <p:nvSpPr>
          <p:cNvPr id="11" name="TextBox 10">
            <a:extLst>
              <a:ext uri="{FF2B5EF4-FFF2-40B4-BE49-F238E27FC236}">
                <a16:creationId xmlns:a16="http://schemas.microsoft.com/office/drawing/2014/main" id="{E5D9B467-74F3-EB47-7698-61E8388A5551}"/>
              </a:ext>
            </a:extLst>
          </p:cNvPr>
          <p:cNvSpPr txBox="1"/>
          <p:nvPr/>
        </p:nvSpPr>
        <p:spPr>
          <a:xfrm>
            <a:off x="7548880" y="4297241"/>
            <a:ext cx="4024192" cy="338554"/>
          </a:xfrm>
          <a:prstGeom prst="rect">
            <a:avLst/>
          </a:prstGeom>
          <a:noFill/>
        </p:spPr>
        <p:txBody>
          <a:bodyPr wrap="square" rtlCol="0">
            <a:spAutoFit/>
          </a:bodyPr>
          <a:lstStyle/>
          <a:p>
            <a:pPr algn="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Unique Values Count of Categorical Columns</a:t>
            </a:r>
          </a:p>
        </p:txBody>
      </p:sp>
      <p:pic>
        <p:nvPicPr>
          <p:cNvPr id="13" name="Picture 12">
            <a:extLst>
              <a:ext uri="{FF2B5EF4-FFF2-40B4-BE49-F238E27FC236}">
                <a16:creationId xmlns:a16="http://schemas.microsoft.com/office/drawing/2014/main" id="{8C9007E9-C544-AC64-417E-08B051C46CDB}"/>
              </a:ext>
            </a:extLst>
          </p:cNvPr>
          <p:cNvPicPr>
            <a:picLocks noChangeAspect="1"/>
          </p:cNvPicPr>
          <p:nvPr/>
        </p:nvPicPr>
        <p:blipFill rotWithShape="1">
          <a:blip r:embed="rId3"/>
          <a:srcRect b="61088"/>
          <a:stretch/>
        </p:blipFill>
        <p:spPr>
          <a:xfrm>
            <a:off x="876632" y="4836897"/>
            <a:ext cx="2981741" cy="1853463"/>
          </a:xfrm>
          <a:prstGeom prst="rect">
            <a:avLst/>
          </a:prstGeom>
        </p:spPr>
      </p:pic>
      <p:pic>
        <p:nvPicPr>
          <p:cNvPr id="14" name="Picture 13">
            <a:extLst>
              <a:ext uri="{FF2B5EF4-FFF2-40B4-BE49-F238E27FC236}">
                <a16:creationId xmlns:a16="http://schemas.microsoft.com/office/drawing/2014/main" id="{39E2BD41-0380-EC9F-A2C1-6ECE77A5FF70}"/>
              </a:ext>
            </a:extLst>
          </p:cNvPr>
          <p:cNvPicPr>
            <a:picLocks noChangeAspect="1"/>
          </p:cNvPicPr>
          <p:nvPr/>
        </p:nvPicPr>
        <p:blipFill rotWithShape="1">
          <a:blip r:embed="rId3"/>
          <a:srcRect t="76667"/>
          <a:stretch/>
        </p:blipFill>
        <p:spPr>
          <a:xfrm>
            <a:off x="8727520" y="4836896"/>
            <a:ext cx="2981741" cy="1111381"/>
          </a:xfrm>
          <a:prstGeom prst="rect">
            <a:avLst/>
          </a:prstGeom>
        </p:spPr>
      </p:pic>
      <p:pic>
        <p:nvPicPr>
          <p:cNvPr id="15" name="Picture 14">
            <a:extLst>
              <a:ext uri="{FF2B5EF4-FFF2-40B4-BE49-F238E27FC236}">
                <a16:creationId xmlns:a16="http://schemas.microsoft.com/office/drawing/2014/main" id="{B148A326-8197-0134-373F-DF73BA4DA780}"/>
              </a:ext>
            </a:extLst>
          </p:cNvPr>
          <p:cNvPicPr>
            <a:picLocks noChangeAspect="1"/>
          </p:cNvPicPr>
          <p:nvPr/>
        </p:nvPicPr>
        <p:blipFill rotWithShape="1">
          <a:blip r:embed="rId3"/>
          <a:srcRect t="38912" b="22176"/>
          <a:stretch/>
        </p:blipFill>
        <p:spPr>
          <a:xfrm>
            <a:off x="4802671" y="4836896"/>
            <a:ext cx="2981741" cy="1853463"/>
          </a:xfrm>
          <a:prstGeom prst="rect">
            <a:avLst/>
          </a:prstGeom>
        </p:spPr>
      </p:pic>
    </p:spTree>
    <p:extLst>
      <p:ext uri="{BB962C8B-B14F-4D97-AF65-F5344CB8AC3E}">
        <p14:creationId xmlns:p14="http://schemas.microsoft.com/office/powerpoint/2010/main" val="1995036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E50BFD-AD58-EFCB-D497-207E775D9574}"/>
              </a:ext>
            </a:extLst>
          </p:cNvPr>
          <p:cNvSpPr>
            <a:spLocks noGrp="1"/>
          </p:cNvSpPr>
          <p:nvPr>
            <p:ph type="sldNum" sz="quarter" idx="11"/>
          </p:nvPr>
        </p:nvSpPr>
        <p:spPr/>
        <p:txBody>
          <a:bodyPr/>
          <a:lstStyle/>
          <a:p>
            <a:fld id="{75DF2D63-3FF5-D547-96B9-BE9CCD1ABA58}" type="slidenum">
              <a:rPr lang="en-US" smtClean="0"/>
              <a:t>12</a:t>
            </a:fld>
            <a:endParaRPr lang="en-US" dirty="0"/>
          </a:p>
        </p:txBody>
      </p:sp>
      <p:sp>
        <p:nvSpPr>
          <p:cNvPr id="3" name="Footer Placeholder 2">
            <a:extLst>
              <a:ext uri="{FF2B5EF4-FFF2-40B4-BE49-F238E27FC236}">
                <a16:creationId xmlns:a16="http://schemas.microsoft.com/office/drawing/2014/main" id="{97218C90-0748-F72B-7B97-C06D1BAEF62F}"/>
              </a:ext>
            </a:extLst>
          </p:cNvPr>
          <p:cNvSpPr>
            <a:spLocks noGrp="1"/>
          </p:cNvSpPr>
          <p:nvPr>
            <p:ph type="ftr" sz="quarter" idx="12"/>
          </p:nvPr>
        </p:nvSpPr>
        <p:spPr/>
        <p:txBody>
          <a:bodyPr/>
          <a:lstStyle/>
          <a:p>
            <a:r>
              <a:rPr lang="en-US"/>
              <a:t>presentation title</a:t>
            </a:r>
            <a:endParaRPr lang="en-US" dirty="0"/>
          </a:p>
        </p:txBody>
      </p:sp>
      <p:sp>
        <p:nvSpPr>
          <p:cNvPr id="10" name="TextBox 9">
            <a:extLst>
              <a:ext uri="{FF2B5EF4-FFF2-40B4-BE49-F238E27FC236}">
                <a16:creationId xmlns:a16="http://schemas.microsoft.com/office/drawing/2014/main" id="{F9011C78-7412-6119-0EB9-4930DB0408C7}"/>
              </a:ext>
            </a:extLst>
          </p:cNvPr>
          <p:cNvSpPr txBox="1"/>
          <p:nvPr/>
        </p:nvSpPr>
        <p:spPr>
          <a:xfrm>
            <a:off x="4034339" y="187384"/>
            <a:ext cx="4123321" cy="369332"/>
          </a:xfrm>
          <a:prstGeom prst="rect">
            <a:avLst/>
          </a:prstGeom>
          <a:noFill/>
        </p:spPr>
        <p:txBody>
          <a:bodyPr wrap="square" rtlCol="0">
            <a:spAutoFit/>
          </a:bodyPr>
          <a:lstStyle/>
          <a:p>
            <a:pPr algn="ctr"/>
            <a:r>
              <a:rPr lang="en-US" cap="none" dirty="0">
                <a:solidFill>
                  <a:srgbClr val="0D0D0D"/>
                </a:solidFill>
                <a:effectLst>
                  <a:outerShdw blurRad="38100" dist="38100" dir="2700000" algn="tl">
                    <a:srgbClr val="000000">
                      <a:alpha val="43137"/>
                    </a:srgbClr>
                  </a:outerShdw>
                </a:effectLst>
                <a:latin typeface="Bell MT" panose="02020503060305020303" pitchFamily="18" charset="0"/>
              </a:rPr>
              <a:t>Data Summary</a:t>
            </a:r>
          </a:p>
        </p:txBody>
      </p:sp>
      <p:pic>
        <p:nvPicPr>
          <p:cNvPr id="4" name="Picture 3">
            <a:extLst>
              <a:ext uri="{FF2B5EF4-FFF2-40B4-BE49-F238E27FC236}">
                <a16:creationId xmlns:a16="http://schemas.microsoft.com/office/drawing/2014/main" id="{4B853959-E107-47AF-939C-9AC5F03B6175}"/>
              </a:ext>
            </a:extLst>
          </p:cNvPr>
          <p:cNvPicPr>
            <a:picLocks noChangeAspect="1"/>
          </p:cNvPicPr>
          <p:nvPr/>
        </p:nvPicPr>
        <p:blipFill>
          <a:blip r:embed="rId2"/>
          <a:stretch>
            <a:fillRect/>
          </a:stretch>
        </p:blipFill>
        <p:spPr>
          <a:xfrm>
            <a:off x="877825" y="654048"/>
            <a:ext cx="5392962" cy="5944430"/>
          </a:xfrm>
          <a:prstGeom prst="rect">
            <a:avLst/>
          </a:prstGeom>
        </p:spPr>
      </p:pic>
      <p:pic>
        <p:nvPicPr>
          <p:cNvPr id="8" name="Picture 7">
            <a:extLst>
              <a:ext uri="{FF2B5EF4-FFF2-40B4-BE49-F238E27FC236}">
                <a16:creationId xmlns:a16="http://schemas.microsoft.com/office/drawing/2014/main" id="{026FD3D7-54AA-C9E6-5E40-47BFD6BCBEDD}"/>
              </a:ext>
            </a:extLst>
          </p:cNvPr>
          <p:cNvPicPr>
            <a:picLocks noChangeAspect="1"/>
          </p:cNvPicPr>
          <p:nvPr/>
        </p:nvPicPr>
        <p:blipFill>
          <a:blip r:embed="rId2"/>
          <a:stretch>
            <a:fillRect/>
          </a:stretch>
        </p:blipFill>
        <p:spPr>
          <a:xfrm>
            <a:off x="6404657" y="654048"/>
            <a:ext cx="5690927" cy="5944430"/>
          </a:xfrm>
          <a:prstGeom prst="rect">
            <a:avLst/>
          </a:prstGeom>
        </p:spPr>
      </p:pic>
      <p:pic>
        <p:nvPicPr>
          <p:cNvPr id="16" name="Picture 15">
            <a:extLst>
              <a:ext uri="{FF2B5EF4-FFF2-40B4-BE49-F238E27FC236}">
                <a16:creationId xmlns:a16="http://schemas.microsoft.com/office/drawing/2014/main" id="{E43AE8E6-5356-8090-6193-4DDEC7347B64}"/>
              </a:ext>
            </a:extLst>
          </p:cNvPr>
          <p:cNvPicPr>
            <a:picLocks noChangeAspect="1"/>
          </p:cNvPicPr>
          <p:nvPr/>
        </p:nvPicPr>
        <p:blipFill>
          <a:blip r:embed="rId3"/>
          <a:stretch>
            <a:fillRect/>
          </a:stretch>
        </p:blipFill>
        <p:spPr>
          <a:xfrm>
            <a:off x="6404658" y="938661"/>
            <a:ext cx="5677740" cy="5678479"/>
          </a:xfrm>
          <a:prstGeom prst="rect">
            <a:avLst/>
          </a:prstGeom>
        </p:spPr>
      </p:pic>
    </p:spTree>
    <p:extLst>
      <p:ext uri="{BB962C8B-B14F-4D97-AF65-F5344CB8AC3E}">
        <p14:creationId xmlns:p14="http://schemas.microsoft.com/office/powerpoint/2010/main" val="1765645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7E712-B2D8-0FB8-1CEE-C451BDF15129}"/>
              </a:ext>
            </a:extLst>
          </p:cNvPr>
          <p:cNvSpPr>
            <a:spLocks noGrp="1"/>
          </p:cNvSpPr>
          <p:nvPr>
            <p:ph type="title"/>
          </p:nvPr>
        </p:nvSpPr>
        <p:spPr>
          <a:xfrm>
            <a:off x="877824" y="329031"/>
            <a:ext cx="11009376" cy="650033"/>
          </a:xfrm>
        </p:spPr>
        <p:txBody>
          <a:bodyPr/>
          <a:lstStyle/>
          <a:p>
            <a:pPr algn="ctr"/>
            <a:r>
              <a:rPr lang="en-US" dirty="0"/>
              <a:t>EXPLORATORY DATA ANALYSIS</a:t>
            </a:r>
            <a:endParaRPr lang="en-IN" dirty="0"/>
          </a:p>
        </p:txBody>
      </p:sp>
      <p:sp>
        <p:nvSpPr>
          <p:cNvPr id="2" name="Slide Number Placeholder 1">
            <a:extLst>
              <a:ext uri="{FF2B5EF4-FFF2-40B4-BE49-F238E27FC236}">
                <a16:creationId xmlns:a16="http://schemas.microsoft.com/office/drawing/2014/main" id="{0CE50BFD-AD58-EFCB-D497-207E775D9574}"/>
              </a:ext>
            </a:extLst>
          </p:cNvPr>
          <p:cNvSpPr>
            <a:spLocks noGrp="1"/>
          </p:cNvSpPr>
          <p:nvPr>
            <p:ph type="sldNum" sz="quarter" idx="11"/>
          </p:nvPr>
        </p:nvSpPr>
        <p:spPr/>
        <p:txBody>
          <a:bodyPr/>
          <a:lstStyle/>
          <a:p>
            <a:fld id="{75DF2D63-3FF5-D547-96B9-BE9CCD1ABA58}" type="slidenum">
              <a:rPr lang="en-US" smtClean="0"/>
              <a:t>13</a:t>
            </a:fld>
            <a:endParaRPr lang="en-US" dirty="0"/>
          </a:p>
        </p:txBody>
      </p:sp>
      <p:sp>
        <p:nvSpPr>
          <p:cNvPr id="3" name="Footer Placeholder 2">
            <a:extLst>
              <a:ext uri="{FF2B5EF4-FFF2-40B4-BE49-F238E27FC236}">
                <a16:creationId xmlns:a16="http://schemas.microsoft.com/office/drawing/2014/main" id="{97218C90-0748-F72B-7B97-C06D1BAEF62F}"/>
              </a:ext>
            </a:extLst>
          </p:cNvPr>
          <p:cNvSpPr>
            <a:spLocks noGrp="1"/>
          </p:cNvSpPr>
          <p:nvPr>
            <p:ph type="ftr" sz="quarter" idx="12"/>
          </p:nvPr>
        </p:nvSpPr>
        <p:spPr/>
        <p:txBody>
          <a:bodyPr/>
          <a:lstStyle/>
          <a:p>
            <a:r>
              <a:rPr lang="en-US"/>
              <a:t>presentation title</a:t>
            </a:r>
            <a:endParaRPr lang="en-US" dirty="0"/>
          </a:p>
        </p:txBody>
      </p:sp>
      <p:sp>
        <p:nvSpPr>
          <p:cNvPr id="10" name="TextBox 9">
            <a:extLst>
              <a:ext uri="{FF2B5EF4-FFF2-40B4-BE49-F238E27FC236}">
                <a16:creationId xmlns:a16="http://schemas.microsoft.com/office/drawing/2014/main" id="{F9011C78-7412-6119-0EB9-4930DB0408C7}"/>
              </a:ext>
            </a:extLst>
          </p:cNvPr>
          <p:cNvSpPr txBox="1"/>
          <p:nvPr/>
        </p:nvSpPr>
        <p:spPr>
          <a:xfrm>
            <a:off x="2130896" y="1010888"/>
            <a:ext cx="4123321" cy="338554"/>
          </a:xfrm>
          <a:prstGeom prst="rect">
            <a:avLst/>
          </a:prstGeom>
          <a:noFill/>
        </p:spPr>
        <p:txBody>
          <a:bodyPr wrap="square" rtlCol="0">
            <a:spAutoFit/>
          </a:bodyPr>
          <a:lstStyle/>
          <a:p>
            <a:pPr algn="ct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Correlation Heatmap</a:t>
            </a:r>
          </a:p>
        </p:txBody>
      </p:sp>
      <p:sp>
        <p:nvSpPr>
          <p:cNvPr id="6" name="TextBox 5">
            <a:extLst>
              <a:ext uri="{FF2B5EF4-FFF2-40B4-BE49-F238E27FC236}">
                <a16:creationId xmlns:a16="http://schemas.microsoft.com/office/drawing/2014/main" id="{90C2C42D-2B87-ADE4-14A8-AA025B6A46D1}"/>
              </a:ext>
            </a:extLst>
          </p:cNvPr>
          <p:cNvSpPr txBox="1"/>
          <p:nvPr/>
        </p:nvSpPr>
        <p:spPr>
          <a:xfrm>
            <a:off x="7153877" y="1004667"/>
            <a:ext cx="4123321" cy="338554"/>
          </a:xfrm>
          <a:prstGeom prst="rect">
            <a:avLst/>
          </a:prstGeom>
          <a:noFill/>
        </p:spPr>
        <p:txBody>
          <a:bodyPr wrap="square" rtlCol="0">
            <a:spAutoFit/>
          </a:bodyPr>
          <a:lstStyle/>
          <a:p>
            <a:pPr algn="ctr"/>
            <a:r>
              <a:rPr lang="en-US" sz="1600" dirty="0">
                <a:solidFill>
                  <a:srgbClr val="0D0D0D"/>
                </a:solidFill>
                <a:effectLst>
                  <a:outerShdw blurRad="38100" dist="38100" dir="2700000" algn="tl">
                    <a:srgbClr val="000000">
                      <a:alpha val="43137"/>
                    </a:srgbClr>
                  </a:outerShdw>
                </a:effectLst>
                <a:latin typeface="Bell MT" panose="02020503060305020303" pitchFamily="18" charset="0"/>
              </a:rPr>
              <a:t>Distribution of </a:t>
            </a: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Target Column – Vital Status</a:t>
            </a:r>
          </a:p>
        </p:txBody>
      </p:sp>
      <p:pic>
        <p:nvPicPr>
          <p:cNvPr id="12" name="Picture 11">
            <a:extLst>
              <a:ext uri="{FF2B5EF4-FFF2-40B4-BE49-F238E27FC236}">
                <a16:creationId xmlns:a16="http://schemas.microsoft.com/office/drawing/2014/main" id="{D675F923-882D-C9F2-854B-8CFB31693720}"/>
              </a:ext>
            </a:extLst>
          </p:cNvPr>
          <p:cNvPicPr>
            <a:picLocks noChangeAspect="1"/>
          </p:cNvPicPr>
          <p:nvPr/>
        </p:nvPicPr>
        <p:blipFill rotWithShape="1">
          <a:blip r:embed="rId2"/>
          <a:srcRect l="2946"/>
          <a:stretch/>
        </p:blipFill>
        <p:spPr>
          <a:xfrm>
            <a:off x="7006673" y="1546224"/>
            <a:ext cx="4757978" cy="3380458"/>
          </a:xfrm>
          <a:prstGeom prst="rect">
            <a:avLst/>
          </a:prstGeom>
        </p:spPr>
      </p:pic>
      <p:pic>
        <p:nvPicPr>
          <p:cNvPr id="8" name="Picture 7">
            <a:extLst>
              <a:ext uri="{FF2B5EF4-FFF2-40B4-BE49-F238E27FC236}">
                <a16:creationId xmlns:a16="http://schemas.microsoft.com/office/drawing/2014/main" id="{7389BDC3-8BB1-E4C4-BE6A-CAAC96943E13}"/>
              </a:ext>
            </a:extLst>
          </p:cNvPr>
          <p:cNvPicPr>
            <a:picLocks noChangeAspect="1"/>
          </p:cNvPicPr>
          <p:nvPr/>
        </p:nvPicPr>
        <p:blipFill>
          <a:blip r:embed="rId3"/>
          <a:stretch>
            <a:fillRect/>
          </a:stretch>
        </p:blipFill>
        <p:spPr>
          <a:xfrm>
            <a:off x="914234" y="1546224"/>
            <a:ext cx="5339983" cy="4947619"/>
          </a:xfrm>
          <a:prstGeom prst="rect">
            <a:avLst/>
          </a:prstGeom>
        </p:spPr>
      </p:pic>
    </p:spTree>
    <p:extLst>
      <p:ext uri="{BB962C8B-B14F-4D97-AF65-F5344CB8AC3E}">
        <p14:creationId xmlns:p14="http://schemas.microsoft.com/office/powerpoint/2010/main" val="3377722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7E712-B2D8-0FB8-1CEE-C451BDF15129}"/>
              </a:ext>
            </a:extLst>
          </p:cNvPr>
          <p:cNvSpPr>
            <a:spLocks noGrp="1"/>
          </p:cNvSpPr>
          <p:nvPr>
            <p:ph type="title"/>
          </p:nvPr>
        </p:nvSpPr>
        <p:spPr>
          <a:xfrm>
            <a:off x="877824" y="329031"/>
            <a:ext cx="11009376" cy="650033"/>
          </a:xfrm>
        </p:spPr>
        <p:txBody>
          <a:bodyPr/>
          <a:lstStyle/>
          <a:p>
            <a:pPr algn="ctr"/>
            <a:r>
              <a:rPr lang="en-US" dirty="0"/>
              <a:t>EXPLORATORY DATA ANALYSIS</a:t>
            </a:r>
            <a:endParaRPr lang="en-IN" dirty="0"/>
          </a:p>
        </p:txBody>
      </p:sp>
      <p:sp>
        <p:nvSpPr>
          <p:cNvPr id="2" name="Slide Number Placeholder 1">
            <a:extLst>
              <a:ext uri="{FF2B5EF4-FFF2-40B4-BE49-F238E27FC236}">
                <a16:creationId xmlns:a16="http://schemas.microsoft.com/office/drawing/2014/main" id="{0CE50BFD-AD58-EFCB-D497-207E775D9574}"/>
              </a:ext>
            </a:extLst>
          </p:cNvPr>
          <p:cNvSpPr>
            <a:spLocks noGrp="1"/>
          </p:cNvSpPr>
          <p:nvPr>
            <p:ph type="sldNum" sz="quarter" idx="11"/>
          </p:nvPr>
        </p:nvSpPr>
        <p:spPr/>
        <p:txBody>
          <a:bodyPr/>
          <a:lstStyle/>
          <a:p>
            <a:fld id="{75DF2D63-3FF5-D547-96B9-BE9CCD1ABA58}" type="slidenum">
              <a:rPr lang="en-US" smtClean="0"/>
              <a:t>14</a:t>
            </a:fld>
            <a:endParaRPr lang="en-US" dirty="0"/>
          </a:p>
        </p:txBody>
      </p:sp>
      <p:sp>
        <p:nvSpPr>
          <p:cNvPr id="3" name="Footer Placeholder 2">
            <a:extLst>
              <a:ext uri="{FF2B5EF4-FFF2-40B4-BE49-F238E27FC236}">
                <a16:creationId xmlns:a16="http://schemas.microsoft.com/office/drawing/2014/main" id="{97218C90-0748-F72B-7B97-C06D1BAEF62F}"/>
              </a:ext>
            </a:extLst>
          </p:cNvPr>
          <p:cNvSpPr>
            <a:spLocks noGrp="1"/>
          </p:cNvSpPr>
          <p:nvPr>
            <p:ph type="ftr" sz="quarter" idx="12"/>
          </p:nvPr>
        </p:nvSpPr>
        <p:spPr/>
        <p:txBody>
          <a:bodyPr/>
          <a:lstStyle/>
          <a:p>
            <a:r>
              <a:rPr lang="en-US"/>
              <a:t>presentation title</a:t>
            </a:r>
            <a:endParaRPr lang="en-US" dirty="0"/>
          </a:p>
        </p:txBody>
      </p:sp>
      <p:sp>
        <p:nvSpPr>
          <p:cNvPr id="6" name="TextBox 5">
            <a:extLst>
              <a:ext uri="{FF2B5EF4-FFF2-40B4-BE49-F238E27FC236}">
                <a16:creationId xmlns:a16="http://schemas.microsoft.com/office/drawing/2014/main" id="{90C2C42D-2B87-ADE4-14A8-AA025B6A46D1}"/>
              </a:ext>
            </a:extLst>
          </p:cNvPr>
          <p:cNvSpPr txBox="1"/>
          <p:nvPr/>
        </p:nvSpPr>
        <p:spPr>
          <a:xfrm>
            <a:off x="6416350" y="1640888"/>
            <a:ext cx="5022981" cy="338554"/>
          </a:xfrm>
          <a:prstGeom prst="rect">
            <a:avLst/>
          </a:prstGeom>
          <a:noFill/>
        </p:spPr>
        <p:txBody>
          <a:bodyPr wrap="square" rtlCol="0">
            <a:spAutoFit/>
          </a:bodyPr>
          <a:lstStyle/>
          <a:p>
            <a:pPr algn="ctr"/>
            <a:r>
              <a:rPr lang="en-US" sz="1600" dirty="0">
                <a:solidFill>
                  <a:srgbClr val="0D0D0D"/>
                </a:solidFill>
                <a:effectLst>
                  <a:outerShdw blurRad="38100" dist="38100" dir="2700000" algn="tl">
                    <a:srgbClr val="000000">
                      <a:alpha val="43137"/>
                    </a:srgbClr>
                  </a:outerShdw>
                </a:effectLst>
                <a:latin typeface="Bell MT" panose="02020503060305020303" pitchFamily="18" charset="0"/>
              </a:rPr>
              <a:t>Distribution of </a:t>
            </a: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Target Column – AJCC Pathologic Stage</a:t>
            </a:r>
          </a:p>
        </p:txBody>
      </p:sp>
      <p:pic>
        <p:nvPicPr>
          <p:cNvPr id="17" name="Picture 16">
            <a:extLst>
              <a:ext uri="{FF2B5EF4-FFF2-40B4-BE49-F238E27FC236}">
                <a16:creationId xmlns:a16="http://schemas.microsoft.com/office/drawing/2014/main" id="{243194FA-0D4B-693B-3B5F-83A52792E05F}"/>
              </a:ext>
            </a:extLst>
          </p:cNvPr>
          <p:cNvPicPr>
            <a:picLocks noChangeAspect="1"/>
          </p:cNvPicPr>
          <p:nvPr/>
        </p:nvPicPr>
        <p:blipFill>
          <a:blip r:embed="rId2"/>
          <a:stretch>
            <a:fillRect/>
          </a:stretch>
        </p:blipFill>
        <p:spPr>
          <a:xfrm>
            <a:off x="6254217" y="2118385"/>
            <a:ext cx="5895101" cy="3751293"/>
          </a:xfrm>
          <a:prstGeom prst="rect">
            <a:avLst/>
          </a:prstGeom>
        </p:spPr>
      </p:pic>
      <p:sp>
        <p:nvSpPr>
          <p:cNvPr id="18" name="TextBox 17">
            <a:extLst>
              <a:ext uri="{FF2B5EF4-FFF2-40B4-BE49-F238E27FC236}">
                <a16:creationId xmlns:a16="http://schemas.microsoft.com/office/drawing/2014/main" id="{967A86C2-0C24-D66A-A8CA-87EACECAC8F1}"/>
              </a:ext>
            </a:extLst>
          </p:cNvPr>
          <p:cNvSpPr txBox="1"/>
          <p:nvPr/>
        </p:nvSpPr>
        <p:spPr>
          <a:xfrm>
            <a:off x="1344016" y="1640888"/>
            <a:ext cx="4431635" cy="338554"/>
          </a:xfrm>
          <a:prstGeom prst="rect">
            <a:avLst/>
          </a:prstGeom>
          <a:noFill/>
        </p:spPr>
        <p:txBody>
          <a:bodyPr wrap="square" rtlCol="0">
            <a:spAutoFit/>
          </a:bodyPr>
          <a:lstStyle/>
          <a:p>
            <a:pPr algn="ctr"/>
            <a:r>
              <a:rPr lang="en-US" sz="1600" dirty="0">
                <a:solidFill>
                  <a:srgbClr val="0D0D0D"/>
                </a:solidFill>
                <a:effectLst>
                  <a:outerShdw blurRad="38100" dist="38100" dir="2700000" algn="tl">
                    <a:srgbClr val="000000">
                      <a:alpha val="43137"/>
                    </a:srgbClr>
                  </a:outerShdw>
                </a:effectLst>
                <a:latin typeface="Bell MT" panose="02020503060305020303" pitchFamily="18" charset="0"/>
              </a:rPr>
              <a:t>Distribution of </a:t>
            </a: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Target Column – Treatment Type</a:t>
            </a:r>
          </a:p>
        </p:txBody>
      </p:sp>
      <p:pic>
        <p:nvPicPr>
          <p:cNvPr id="20" name="Picture 19">
            <a:extLst>
              <a:ext uri="{FF2B5EF4-FFF2-40B4-BE49-F238E27FC236}">
                <a16:creationId xmlns:a16="http://schemas.microsoft.com/office/drawing/2014/main" id="{4CB63E6D-AED2-77D5-796B-C21589065339}"/>
              </a:ext>
            </a:extLst>
          </p:cNvPr>
          <p:cNvPicPr>
            <a:picLocks noChangeAspect="1"/>
          </p:cNvPicPr>
          <p:nvPr/>
        </p:nvPicPr>
        <p:blipFill>
          <a:blip r:embed="rId3"/>
          <a:stretch>
            <a:fillRect/>
          </a:stretch>
        </p:blipFill>
        <p:spPr>
          <a:xfrm>
            <a:off x="877824" y="2113703"/>
            <a:ext cx="5312895" cy="3751292"/>
          </a:xfrm>
          <a:prstGeom prst="rect">
            <a:avLst/>
          </a:prstGeom>
        </p:spPr>
      </p:pic>
    </p:spTree>
    <p:extLst>
      <p:ext uri="{BB962C8B-B14F-4D97-AF65-F5344CB8AC3E}">
        <p14:creationId xmlns:p14="http://schemas.microsoft.com/office/powerpoint/2010/main" val="802679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15</a:t>
            </a:fld>
            <a:endParaRPr lang="en-US" dirty="0"/>
          </a:p>
        </p:txBody>
      </p:sp>
      <p:pic>
        <p:nvPicPr>
          <p:cNvPr id="8" name="Picture Placeholder 7" descr="Pipette diffusing dyes in flasks">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3">
            <a:alphaModFix/>
            <a:extLst>
              <a:ext uri="{28A0092B-C50C-407E-A947-70E740481C1C}">
                <a14:useLocalDpi xmlns:a14="http://schemas.microsoft.com/office/drawing/2010/main" val="0"/>
              </a:ext>
            </a:extLst>
          </a:blip>
          <a:srcRect t="79" b="79"/>
          <a:stretch/>
        </p:blipFill>
        <p:spPr>
          <a:xfrm>
            <a:off x="6079484" y="1256829"/>
            <a:ext cx="5496636" cy="3709851"/>
          </a:xfrm>
        </p:spPr>
      </p:pic>
      <p:sp>
        <p:nvSpPr>
          <p:cNvPr id="7" name="Footer Placeholder 3">
            <a:extLst>
              <a:ext uri="{FF2B5EF4-FFF2-40B4-BE49-F238E27FC236}">
                <a16:creationId xmlns:a16="http://schemas.microsoft.com/office/drawing/2014/main" id="{F71C1B10-048C-66F2-A8B3-8242974CA3FA}"/>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TREATMENT PREDICTION</a:t>
            </a:r>
          </a:p>
        </p:txBody>
      </p:sp>
      <p:sp>
        <p:nvSpPr>
          <p:cNvPr id="10" name="TextBox 9">
            <a:extLst>
              <a:ext uri="{FF2B5EF4-FFF2-40B4-BE49-F238E27FC236}">
                <a16:creationId xmlns:a16="http://schemas.microsoft.com/office/drawing/2014/main" id="{43CED3BF-0B5D-49BA-26B3-4A2CB989D703}"/>
              </a:ext>
            </a:extLst>
          </p:cNvPr>
          <p:cNvSpPr txBox="1"/>
          <p:nvPr/>
        </p:nvSpPr>
        <p:spPr>
          <a:xfrm>
            <a:off x="877824" y="2205409"/>
            <a:ext cx="4711213" cy="1340223"/>
          </a:xfrm>
          <a:prstGeom prst="rect">
            <a:avLst/>
          </a:prstGeom>
        </p:spPr>
        <p:txBody>
          <a:bodyPr/>
          <a:lstStyle>
            <a:defPPr>
              <a:defRPr lang="en-US"/>
            </a:defPPr>
            <a:lvl1pPr marL="228600" indent="-228600">
              <a:lnSpc>
                <a:spcPct val="90000"/>
              </a:lnSpc>
              <a:spcBef>
                <a:spcPts val="1000"/>
              </a:spcBef>
              <a:buFont typeface="Arial" panose="020B0604020202020204" pitchFamily="34" charset="0"/>
              <a:buChar char="•"/>
              <a:defRPr sz="1600" b="0" i="0" baseline="0">
                <a:solidFill>
                  <a:srgbClr val="0D0D0D"/>
                </a:solidFill>
                <a:latin typeface="Bell MT" panose="02020503060305020303" pitchFamily="18" charset="0"/>
              </a:defRPr>
            </a:lvl1pPr>
            <a:lvl2pPr marL="685800" indent="-228600">
              <a:lnSpc>
                <a:spcPct val="90000"/>
              </a:lnSpc>
              <a:spcBef>
                <a:spcPts val="500"/>
              </a:spcBef>
              <a:buFont typeface="Arial" panose="020B0604020202020204" pitchFamily="34" charset="0"/>
              <a:buChar char="•"/>
              <a:defRPr sz="2000" b="0" i="0" baseline="0"/>
            </a:lvl2pPr>
            <a:lvl3pPr marL="1143000" indent="-228600">
              <a:lnSpc>
                <a:spcPct val="90000"/>
              </a:lnSpc>
              <a:spcBef>
                <a:spcPts val="500"/>
              </a:spcBef>
              <a:buFont typeface="Arial" panose="020B0604020202020204" pitchFamily="34" charset="0"/>
              <a:buChar char="•"/>
              <a:defRPr b="0" i="0" baseline="0"/>
            </a:lvl3pPr>
            <a:lvl4pPr marL="1600200" indent="-228600">
              <a:lnSpc>
                <a:spcPct val="90000"/>
              </a:lnSpc>
              <a:spcBef>
                <a:spcPts val="500"/>
              </a:spcBef>
              <a:buFont typeface="Arial" panose="020B0604020202020204" pitchFamily="34" charset="0"/>
              <a:buChar char="•"/>
              <a:defRPr sz="1600" b="0" i="0" baseline="0"/>
            </a:lvl4pPr>
            <a:lvl5pPr marL="2057400" indent="-228600">
              <a:lnSpc>
                <a:spcPct val="90000"/>
              </a:lnSpc>
              <a:spcBef>
                <a:spcPts val="500"/>
              </a:spcBef>
              <a:buFont typeface="Arial" panose="020B0604020202020204" pitchFamily="34" charset="0"/>
              <a:buChar char="•"/>
              <a:defRPr sz="1400" b="0" i="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mj-lt"/>
              <a:buAutoNum type="arabicPeriod"/>
            </a:pPr>
            <a:r>
              <a:rPr lang="en-US" b="1" dirty="0"/>
              <a:t>Label Encoding:</a:t>
            </a:r>
          </a:p>
          <a:p>
            <a:pPr lvl="1"/>
            <a:r>
              <a:rPr lang="en-US" sz="1600" dirty="0">
                <a:solidFill>
                  <a:srgbClr val="0D0D0D"/>
                </a:solidFill>
                <a:latin typeface="Bell MT" panose="02020503060305020303" pitchFamily="18" charset="0"/>
              </a:rPr>
              <a:t>Used ‘</a:t>
            </a:r>
            <a:r>
              <a:rPr lang="en-US" sz="1600" dirty="0" err="1">
                <a:solidFill>
                  <a:srgbClr val="0D0D0D"/>
                </a:solidFill>
                <a:latin typeface="Bell MT" panose="02020503060305020303" pitchFamily="18" charset="0"/>
              </a:rPr>
              <a:t>LabelEncoder</a:t>
            </a:r>
            <a:r>
              <a:rPr lang="en-US" sz="1600" dirty="0">
                <a:solidFill>
                  <a:srgbClr val="0D0D0D"/>
                </a:solidFill>
                <a:latin typeface="Bell MT" panose="02020503060305020303" pitchFamily="18" charset="0"/>
              </a:rPr>
              <a:t>’ to convert categorical variables into numerical format. This method assigns unique integers to each category, helping models interpret categorical data</a:t>
            </a:r>
            <a:r>
              <a:rPr lang="en-US" dirty="0"/>
              <a:t>.</a:t>
            </a:r>
          </a:p>
        </p:txBody>
      </p:sp>
      <p:sp>
        <p:nvSpPr>
          <p:cNvPr id="15" name="Title 6">
            <a:extLst>
              <a:ext uri="{FF2B5EF4-FFF2-40B4-BE49-F238E27FC236}">
                <a16:creationId xmlns:a16="http://schemas.microsoft.com/office/drawing/2014/main" id="{6D669C48-476B-3050-3162-17FAD42BBA0C}"/>
              </a:ext>
            </a:extLst>
          </p:cNvPr>
          <p:cNvSpPr txBox="1">
            <a:spLocks/>
          </p:cNvSpPr>
          <p:nvPr/>
        </p:nvSpPr>
        <p:spPr>
          <a:xfrm>
            <a:off x="877824" y="329031"/>
            <a:ext cx="4282005" cy="65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gn="ctr"/>
            <a:r>
              <a:rPr lang="en-US" dirty="0"/>
              <a:t>DATA ENCODING</a:t>
            </a:r>
            <a:endParaRPr lang="en-IN" dirty="0"/>
          </a:p>
        </p:txBody>
      </p:sp>
      <p:sp>
        <p:nvSpPr>
          <p:cNvPr id="19" name="TextBox 18">
            <a:extLst>
              <a:ext uri="{FF2B5EF4-FFF2-40B4-BE49-F238E27FC236}">
                <a16:creationId xmlns:a16="http://schemas.microsoft.com/office/drawing/2014/main" id="{1A48D2CA-1B4E-3792-1035-4F354D368FC8}"/>
              </a:ext>
            </a:extLst>
          </p:cNvPr>
          <p:cNvSpPr txBox="1"/>
          <p:nvPr/>
        </p:nvSpPr>
        <p:spPr>
          <a:xfrm>
            <a:off x="880934" y="3617440"/>
            <a:ext cx="4711213" cy="1775654"/>
          </a:xfrm>
          <a:prstGeom prst="rect">
            <a:avLst/>
          </a:prstGeom>
        </p:spPr>
        <p:txBody>
          <a:bodyPr/>
          <a:lstStyle>
            <a:defPPr>
              <a:defRPr lang="en-US"/>
            </a:defPPr>
            <a:lvl1pPr marL="228600" indent="-228600">
              <a:lnSpc>
                <a:spcPct val="90000"/>
              </a:lnSpc>
              <a:spcBef>
                <a:spcPts val="1000"/>
              </a:spcBef>
              <a:buFont typeface="Arial" panose="020B0604020202020204" pitchFamily="34" charset="0"/>
              <a:buChar char="•"/>
              <a:defRPr sz="1600" b="0" i="0" baseline="0">
                <a:solidFill>
                  <a:srgbClr val="0D0D0D"/>
                </a:solidFill>
                <a:latin typeface="Bell MT" panose="02020503060305020303" pitchFamily="18" charset="0"/>
              </a:defRPr>
            </a:lvl1pPr>
            <a:lvl2pPr marL="685800" indent="-228600">
              <a:lnSpc>
                <a:spcPct val="90000"/>
              </a:lnSpc>
              <a:spcBef>
                <a:spcPts val="500"/>
              </a:spcBef>
              <a:buFont typeface="Arial" panose="020B0604020202020204" pitchFamily="34" charset="0"/>
              <a:buChar char="•"/>
              <a:defRPr sz="2000" b="0" i="0" baseline="0"/>
            </a:lvl2pPr>
            <a:lvl3pPr marL="1143000" indent="-228600">
              <a:lnSpc>
                <a:spcPct val="90000"/>
              </a:lnSpc>
              <a:spcBef>
                <a:spcPts val="500"/>
              </a:spcBef>
              <a:buFont typeface="Arial" panose="020B0604020202020204" pitchFamily="34" charset="0"/>
              <a:buChar char="•"/>
              <a:defRPr b="0" i="0" baseline="0"/>
            </a:lvl3pPr>
            <a:lvl4pPr marL="1600200" indent="-228600">
              <a:lnSpc>
                <a:spcPct val="90000"/>
              </a:lnSpc>
              <a:spcBef>
                <a:spcPts val="500"/>
              </a:spcBef>
              <a:buFont typeface="Arial" panose="020B0604020202020204" pitchFamily="34" charset="0"/>
              <a:buChar char="•"/>
              <a:defRPr sz="1600" b="0" i="0" baseline="0"/>
            </a:lvl4pPr>
            <a:lvl5pPr marL="2057400" indent="-228600">
              <a:lnSpc>
                <a:spcPct val="90000"/>
              </a:lnSpc>
              <a:spcBef>
                <a:spcPts val="500"/>
              </a:spcBef>
              <a:buFont typeface="Arial" panose="020B0604020202020204" pitchFamily="34" charset="0"/>
              <a:buChar char="•"/>
              <a:defRPr sz="1400" b="0" i="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mj-lt"/>
              <a:buAutoNum type="arabicPeriod" startAt="2"/>
            </a:pPr>
            <a:r>
              <a:rPr lang="en-US" b="1"/>
              <a:t>Ordinal Encoding:</a:t>
            </a:r>
          </a:p>
          <a:p>
            <a:pPr lvl="1"/>
            <a:r>
              <a:rPr lang="en-US" sz="1600">
                <a:solidFill>
                  <a:srgbClr val="0D0D0D"/>
                </a:solidFill>
                <a:latin typeface="Bell MT" panose="02020503060305020303" pitchFamily="18" charset="0"/>
              </a:rPr>
              <a:t>Applied ‘OrdinalEncoder’ to assign ordered values to specific categorical columns, such as the AJCC Pathologic Stage, which follows a predefined order of cancer stages. This maintains the correct hierarchy within the encoded data.</a:t>
            </a:r>
            <a:endParaRPr lang="en-US" sz="1600" dirty="0">
              <a:solidFill>
                <a:srgbClr val="0D0D0D"/>
              </a:solidFill>
              <a:latin typeface="Bell MT" panose="02020503060305020303" pitchFamily="18" charset="0"/>
            </a:endParaRPr>
          </a:p>
        </p:txBody>
      </p:sp>
      <p:sp>
        <p:nvSpPr>
          <p:cNvPr id="20" name="TextBox 19">
            <a:extLst>
              <a:ext uri="{FF2B5EF4-FFF2-40B4-BE49-F238E27FC236}">
                <a16:creationId xmlns:a16="http://schemas.microsoft.com/office/drawing/2014/main" id="{CA69B0FB-9E9C-E4C9-9523-4227E2EE9B83}"/>
              </a:ext>
            </a:extLst>
          </p:cNvPr>
          <p:cNvSpPr txBox="1"/>
          <p:nvPr/>
        </p:nvSpPr>
        <p:spPr>
          <a:xfrm>
            <a:off x="884041" y="5514668"/>
            <a:ext cx="7728114" cy="1340222"/>
          </a:xfrm>
          <a:prstGeom prst="rect">
            <a:avLst/>
          </a:prstGeom>
        </p:spPr>
        <p:txBody>
          <a:bodyPr/>
          <a:lstStyle>
            <a:defPPr>
              <a:defRPr lang="en-US"/>
            </a:defPPr>
            <a:lvl1pPr marL="228600" indent="-228600">
              <a:lnSpc>
                <a:spcPct val="90000"/>
              </a:lnSpc>
              <a:spcBef>
                <a:spcPts val="1000"/>
              </a:spcBef>
              <a:buFont typeface="Arial" panose="020B0604020202020204" pitchFamily="34" charset="0"/>
              <a:buChar char="•"/>
              <a:defRPr sz="1600" b="0" i="0" baseline="0">
                <a:solidFill>
                  <a:srgbClr val="0D0D0D"/>
                </a:solidFill>
                <a:latin typeface="Bell MT" panose="02020503060305020303" pitchFamily="18" charset="0"/>
              </a:defRPr>
            </a:lvl1pPr>
            <a:lvl2pPr marL="685800" indent="-228600">
              <a:lnSpc>
                <a:spcPct val="90000"/>
              </a:lnSpc>
              <a:spcBef>
                <a:spcPts val="500"/>
              </a:spcBef>
              <a:buFont typeface="Arial" panose="020B0604020202020204" pitchFamily="34" charset="0"/>
              <a:buChar char="•"/>
              <a:defRPr sz="2000" b="0" i="0" baseline="0"/>
            </a:lvl2pPr>
            <a:lvl3pPr marL="1143000" indent="-228600">
              <a:lnSpc>
                <a:spcPct val="90000"/>
              </a:lnSpc>
              <a:spcBef>
                <a:spcPts val="500"/>
              </a:spcBef>
              <a:buFont typeface="Arial" panose="020B0604020202020204" pitchFamily="34" charset="0"/>
              <a:buChar char="•"/>
              <a:defRPr b="0" i="0" baseline="0"/>
            </a:lvl3pPr>
            <a:lvl4pPr marL="1600200" indent="-228600">
              <a:lnSpc>
                <a:spcPct val="90000"/>
              </a:lnSpc>
              <a:spcBef>
                <a:spcPts val="500"/>
              </a:spcBef>
              <a:buFont typeface="Arial" panose="020B0604020202020204" pitchFamily="34" charset="0"/>
              <a:buChar char="•"/>
              <a:defRPr sz="1600" b="0" i="0" baseline="0"/>
            </a:lvl4pPr>
            <a:lvl5pPr marL="2057400" indent="-228600">
              <a:lnSpc>
                <a:spcPct val="90000"/>
              </a:lnSpc>
              <a:spcBef>
                <a:spcPts val="500"/>
              </a:spcBef>
              <a:buFont typeface="Arial" panose="020B0604020202020204" pitchFamily="34" charset="0"/>
              <a:buChar char="•"/>
              <a:defRPr sz="1400" b="0" i="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mj-lt"/>
              <a:buAutoNum type="arabicPeriod" startAt="2"/>
            </a:pPr>
            <a:r>
              <a:rPr lang="en-US" b="1" dirty="0"/>
              <a:t>One-Hot Encoding:</a:t>
            </a:r>
          </a:p>
          <a:p>
            <a:pPr lvl="1"/>
            <a:r>
              <a:rPr lang="en-US" sz="1600" dirty="0">
                <a:solidFill>
                  <a:srgbClr val="0D0D0D"/>
                </a:solidFill>
                <a:latin typeface="Bell MT" panose="02020503060305020303" pitchFamily="18" charset="0"/>
              </a:rPr>
              <a:t>Implemented </a:t>
            </a:r>
            <a:r>
              <a:rPr lang="en-US" sz="1600" dirty="0" err="1">
                <a:solidFill>
                  <a:srgbClr val="0D0D0D"/>
                </a:solidFill>
                <a:latin typeface="Bell MT" panose="02020503060305020303" pitchFamily="18" charset="0"/>
              </a:rPr>
              <a:t>pd.get_dummies</a:t>
            </a:r>
            <a:r>
              <a:rPr lang="en-US" sz="1600" dirty="0">
                <a:solidFill>
                  <a:srgbClr val="0D0D0D"/>
                </a:solidFill>
                <a:latin typeface="Bell MT" panose="02020503060305020303" pitchFamily="18" charset="0"/>
              </a:rPr>
              <a:t>() to create dummy variables for non-ordered categorical columns. This technique converts each category into a binary representation, preventing misinterpretation of unordered categorical data by assigning a unique column for each category.</a:t>
            </a:r>
          </a:p>
        </p:txBody>
      </p:sp>
    </p:spTree>
    <p:extLst>
      <p:ext uri="{BB962C8B-B14F-4D97-AF65-F5344CB8AC3E}">
        <p14:creationId xmlns:p14="http://schemas.microsoft.com/office/powerpoint/2010/main" val="3699242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103523" y="541170"/>
            <a:ext cx="9978857" cy="457200"/>
          </a:xfrm>
        </p:spPr>
        <p:txBody>
          <a:bodyPr/>
          <a:lstStyle/>
          <a:p>
            <a:pPr marL="457200" lvl="3" indent="0" algn="ctr">
              <a:buNone/>
            </a:pPr>
            <a:r>
              <a:rPr lang="en-US" sz="4800" cap="all" dirty="0">
                <a:latin typeface="+mj-lt"/>
              </a:rPr>
              <a:t>MODEL DEVELOPMENT</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type="body" idx="1"/>
          </p:nvPr>
        </p:nvSpPr>
        <p:spPr>
          <a:xfrm>
            <a:off x="1520951" y="1891239"/>
            <a:ext cx="9144000" cy="2201120"/>
          </a:xfrm>
        </p:spPr>
        <p:txBody>
          <a:bodyPr numCol="2"/>
          <a:lstStyle/>
          <a:p>
            <a:pPr marL="342900" indent="-342900">
              <a:buFont typeface="Arial" panose="020B0604020202020204" pitchFamily="34" charset="0"/>
              <a:buChar char="•"/>
            </a:pPr>
            <a:r>
              <a:rPr lang="en-US" sz="1600" b="1" i="0" cap="none" dirty="0">
                <a:solidFill>
                  <a:srgbClr val="0D0D0D"/>
                </a:solidFill>
                <a:effectLst/>
                <a:latin typeface="Bell MT" panose="02020503060305020303" pitchFamily="18" charset="0"/>
              </a:rPr>
              <a:t>Multi-Output Classification: </a:t>
            </a:r>
            <a:r>
              <a:rPr lang="en-US" sz="1600" b="0" i="0" cap="none" dirty="0">
                <a:solidFill>
                  <a:srgbClr val="0D0D0D"/>
                </a:solidFill>
                <a:effectLst/>
                <a:latin typeface="Bell MT" panose="02020503060305020303" pitchFamily="18" charset="0"/>
              </a:rPr>
              <a:t>Developed a </a:t>
            </a:r>
            <a:r>
              <a:rPr lang="en-US" sz="1600" b="0" i="0" cap="none" dirty="0" err="1">
                <a:solidFill>
                  <a:srgbClr val="0D0D0D"/>
                </a:solidFill>
                <a:effectLst/>
                <a:latin typeface="Bell MT" panose="02020503060305020303" pitchFamily="18" charset="0"/>
              </a:rPr>
              <a:t>MultiOutputClassifier</a:t>
            </a:r>
            <a:r>
              <a:rPr lang="en-US" sz="1600" b="0" i="0" cap="none" dirty="0">
                <a:solidFill>
                  <a:srgbClr val="0D0D0D"/>
                </a:solidFill>
                <a:effectLst/>
                <a:latin typeface="Bell MT" panose="02020503060305020303" pitchFamily="18" charset="0"/>
              </a:rPr>
              <a:t> to predict multiple target columns simultaneously, addressing the problem of correlated outputs in the dataset.</a:t>
            </a:r>
          </a:p>
          <a:p>
            <a:pPr marL="342900" indent="-342900">
              <a:buFont typeface="Arial" panose="020B0604020202020204" pitchFamily="34" charset="0"/>
              <a:buChar char="•"/>
            </a:pPr>
            <a:r>
              <a:rPr lang="en-US" sz="1600" b="1" i="0" cap="none" dirty="0">
                <a:solidFill>
                  <a:srgbClr val="0D0D0D"/>
                </a:solidFill>
                <a:effectLst/>
                <a:latin typeface="Bell MT" panose="02020503060305020303" pitchFamily="18" charset="0"/>
              </a:rPr>
              <a:t>Base Classifiers: </a:t>
            </a:r>
            <a:r>
              <a:rPr lang="en-US" sz="1600" b="0" i="0" cap="none" dirty="0">
                <a:solidFill>
                  <a:srgbClr val="0D0D0D"/>
                </a:solidFill>
                <a:effectLst/>
                <a:latin typeface="Bell MT" panose="02020503060305020303" pitchFamily="18" charset="0"/>
              </a:rPr>
              <a:t>Implemented various base classifiers, such as Naive Bayes, Decision Trees, Random Forest, and Logistic Regression, to determine which yielded the best performance in the multi-output scenario.</a:t>
            </a:r>
          </a:p>
          <a:p>
            <a:pPr marL="342900" indent="-342900">
              <a:buFont typeface="Arial" panose="020B0604020202020204" pitchFamily="34" charset="0"/>
              <a:buChar char="•"/>
            </a:pPr>
            <a:r>
              <a:rPr lang="en-US" sz="1600" b="1" i="0" cap="none" dirty="0">
                <a:solidFill>
                  <a:srgbClr val="0D0D0D"/>
                </a:solidFill>
                <a:effectLst/>
                <a:latin typeface="Bell MT" panose="02020503060305020303" pitchFamily="18" charset="0"/>
              </a:rPr>
              <a:t>Model Evaluation: </a:t>
            </a:r>
            <a:r>
              <a:rPr lang="en-US" sz="1600" b="0" i="0" cap="none" dirty="0">
                <a:solidFill>
                  <a:srgbClr val="0D0D0D"/>
                </a:solidFill>
                <a:effectLst/>
                <a:latin typeface="Bell MT" panose="02020503060305020303" pitchFamily="18" charset="0"/>
              </a:rPr>
              <a:t>Evaluated the models using key metrics like accuracy, and ROC AUC values. This approach helped identify the most effective base classifier for the specific prediction task.</a:t>
            </a:r>
          </a:p>
          <a:p>
            <a:pPr marL="342900" indent="-342900">
              <a:buFont typeface="Arial" panose="020B0604020202020204" pitchFamily="34" charset="0"/>
              <a:buChar char="•"/>
            </a:pPr>
            <a:r>
              <a:rPr lang="en-US" sz="1600" b="1" i="0" cap="none" dirty="0">
                <a:solidFill>
                  <a:srgbClr val="0D0D0D"/>
                </a:solidFill>
                <a:effectLst/>
                <a:latin typeface="Bell MT" panose="02020503060305020303" pitchFamily="18" charset="0"/>
              </a:rPr>
              <a:t>Model Selection: </a:t>
            </a:r>
            <a:r>
              <a:rPr lang="en-US" sz="1600" b="0" i="0" cap="none" dirty="0">
                <a:solidFill>
                  <a:srgbClr val="0D0D0D"/>
                </a:solidFill>
                <a:effectLst/>
                <a:latin typeface="Bell MT" panose="02020503060305020303" pitchFamily="18" charset="0"/>
              </a:rPr>
              <a:t>After comparing the base classifiers' performance, the model with the optimal balance of accuracy, precision, and recall was selected for further development and tuning.</a:t>
            </a:r>
            <a:endParaRPr lang="en-IN" sz="1600" b="0" i="0" cap="none" dirty="0">
              <a:solidFill>
                <a:srgbClr val="0D0D0D"/>
              </a:solidFill>
              <a:effectLst/>
              <a:latin typeface="Bell MT" panose="02020503060305020303" pitchFamily="18" charset="0"/>
            </a:endParaRPr>
          </a:p>
        </p:txBody>
      </p:sp>
      <p:sp>
        <p:nvSpPr>
          <p:cNvPr id="2" name="Slide Number Placeholder 3">
            <a:extLst>
              <a:ext uri="{FF2B5EF4-FFF2-40B4-BE49-F238E27FC236}">
                <a16:creationId xmlns:a16="http://schemas.microsoft.com/office/drawing/2014/main" id="{00FE3A1E-7E28-B3F6-B0D4-AA1A5536E9D1}"/>
              </a:ext>
            </a:extLst>
          </p:cNvPr>
          <p:cNvSpPr txBox="1">
            <a:spLocks/>
          </p:cNvSpPr>
          <p:nvPr/>
        </p:nvSpPr>
        <p:spPr>
          <a:xfrm>
            <a:off x="420624" y="6019801"/>
            <a:ext cx="457200" cy="1841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5DF2D63-3FF5-D547-96B9-BE9CCD1ABA58}" type="slidenum">
              <a:rPr lang="en-US" sz="1200" smtClean="0">
                <a:solidFill>
                  <a:schemeClr val="bg1"/>
                </a:solidFill>
                <a:latin typeface="+mj-lt"/>
              </a:rPr>
              <a:pPr algn="ctr"/>
              <a:t>16</a:t>
            </a:fld>
            <a:endParaRPr lang="en-US" sz="1200" dirty="0">
              <a:solidFill>
                <a:schemeClr val="bg1"/>
              </a:solidFill>
              <a:latin typeface="+mj-lt"/>
            </a:endParaRPr>
          </a:p>
        </p:txBody>
      </p:sp>
      <p:sp>
        <p:nvSpPr>
          <p:cNvPr id="5" name="Footer Placeholder 3">
            <a:extLst>
              <a:ext uri="{FF2B5EF4-FFF2-40B4-BE49-F238E27FC236}">
                <a16:creationId xmlns:a16="http://schemas.microsoft.com/office/drawing/2014/main" id="{27B3ADA5-8EC4-9801-950F-5DE21A4DA0BC}"/>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CANCER GENOMICS AND TREATMENT PREDICTION</a:t>
            </a:r>
          </a:p>
        </p:txBody>
      </p:sp>
      <p:cxnSp>
        <p:nvCxnSpPr>
          <p:cNvPr id="6" name="Straight Connector 5">
            <a:extLst>
              <a:ext uri="{FF2B5EF4-FFF2-40B4-BE49-F238E27FC236}">
                <a16:creationId xmlns:a16="http://schemas.microsoft.com/office/drawing/2014/main" id="{B518A41D-99CE-9450-C5BD-79982E5629E2}"/>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945BCAC-84BE-0741-04EB-CA640B4C23E3}"/>
              </a:ext>
            </a:extLst>
          </p:cNvPr>
          <p:cNvSpPr txBox="1"/>
          <p:nvPr/>
        </p:nvSpPr>
        <p:spPr>
          <a:xfrm>
            <a:off x="3877133" y="4059823"/>
            <a:ext cx="4431635" cy="338554"/>
          </a:xfrm>
          <a:prstGeom prst="rect">
            <a:avLst/>
          </a:prstGeom>
          <a:noFill/>
        </p:spPr>
        <p:txBody>
          <a:bodyPr wrap="square" rtlCol="0">
            <a:spAutoFit/>
          </a:bodyPr>
          <a:lstStyle/>
          <a:p>
            <a:pPr algn="ct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The Resultant Model Comparison Table</a:t>
            </a:r>
          </a:p>
        </p:txBody>
      </p:sp>
      <p:pic>
        <p:nvPicPr>
          <p:cNvPr id="9" name="Picture 8">
            <a:extLst>
              <a:ext uri="{FF2B5EF4-FFF2-40B4-BE49-F238E27FC236}">
                <a16:creationId xmlns:a16="http://schemas.microsoft.com/office/drawing/2014/main" id="{46190DDF-80D8-9C86-EAB4-FF8465513047}"/>
              </a:ext>
            </a:extLst>
          </p:cNvPr>
          <p:cNvPicPr>
            <a:picLocks noChangeAspect="1"/>
          </p:cNvPicPr>
          <p:nvPr/>
        </p:nvPicPr>
        <p:blipFill>
          <a:blip r:embed="rId3"/>
          <a:stretch>
            <a:fillRect/>
          </a:stretch>
        </p:blipFill>
        <p:spPr>
          <a:xfrm>
            <a:off x="4382974" y="4670212"/>
            <a:ext cx="3419952" cy="1533739"/>
          </a:xfrm>
          <a:prstGeom prst="rect">
            <a:avLst/>
          </a:prstGeom>
        </p:spPr>
      </p:pic>
      <p:pic>
        <p:nvPicPr>
          <p:cNvPr id="12" name="Picture 11">
            <a:extLst>
              <a:ext uri="{FF2B5EF4-FFF2-40B4-BE49-F238E27FC236}">
                <a16:creationId xmlns:a16="http://schemas.microsoft.com/office/drawing/2014/main" id="{6E058E8D-88D9-783F-A793-AEA0D51F5B04}"/>
              </a:ext>
            </a:extLst>
          </p:cNvPr>
          <p:cNvPicPr>
            <a:picLocks noChangeAspect="1"/>
          </p:cNvPicPr>
          <p:nvPr/>
        </p:nvPicPr>
        <p:blipFill>
          <a:blip r:embed="rId4"/>
          <a:stretch>
            <a:fillRect/>
          </a:stretch>
        </p:blipFill>
        <p:spPr>
          <a:xfrm>
            <a:off x="370942" y="4007926"/>
            <a:ext cx="3706531" cy="2790801"/>
          </a:xfrm>
          <a:prstGeom prst="rect">
            <a:avLst/>
          </a:prstGeom>
        </p:spPr>
      </p:pic>
      <p:pic>
        <p:nvPicPr>
          <p:cNvPr id="14" name="Picture 13">
            <a:extLst>
              <a:ext uri="{FF2B5EF4-FFF2-40B4-BE49-F238E27FC236}">
                <a16:creationId xmlns:a16="http://schemas.microsoft.com/office/drawing/2014/main" id="{BB3F1BB8-6F96-8AE4-8408-F42FBF12432D}"/>
              </a:ext>
            </a:extLst>
          </p:cNvPr>
          <p:cNvPicPr>
            <a:picLocks noChangeAspect="1"/>
          </p:cNvPicPr>
          <p:nvPr/>
        </p:nvPicPr>
        <p:blipFill>
          <a:blip r:embed="rId5"/>
          <a:stretch>
            <a:fillRect/>
          </a:stretch>
        </p:blipFill>
        <p:spPr>
          <a:xfrm>
            <a:off x="8145658" y="4002079"/>
            <a:ext cx="3706530" cy="2790799"/>
          </a:xfrm>
          <a:prstGeom prst="rect">
            <a:avLst/>
          </a:prstGeom>
        </p:spPr>
      </p:pic>
    </p:spTree>
    <p:extLst>
      <p:ext uri="{BB962C8B-B14F-4D97-AF65-F5344CB8AC3E}">
        <p14:creationId xmlns:p14="http://schemas.microsoft.com/office/powerpoint/2010/main" val="286816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17</a:t>
            </a:fld>
            <a:endParaRPr lang="en-US" dirty="0"/>
          </a:p>
        </p:txBody>
      </p:sp>
      <p:sp>
        <p:nvSpPr>
          <p:cNvPr id="5" name="Footer Placeholder 3">
            <a:extLst>
              <a:ext uri="{FF2B5EF4-FFF2-40B4-BE49-F238E27FC236}">
                <a16:creationId xmlns:a16="http://schemas.microsoft.com/office/drawing/2014/main" id="{AD23955F-B648-0F70-A1D5-1E671428132D}"/>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TREATMENT PREDICTION</a:t>
            </a:r>
          </a:p>
        </p:txBody>
      </p:sp>
      <p:sp>
        <p:nvSpPr>
          <p:cNvPr id="8" name="Title 1">
            <a:extLst>
              <a:ext uri="{FF2B5EF4-FFF2-40B4-BE49-F238E27FC236}">
                <a16:creationId xmlns:a16="http://schemas.microsoft.com/office/drawing/2014/main" id="{63BEABE1-7DED-0A78-D84B-0D0254F2AE4E}"/>
              </a:ext>
            </a:extLst>
          </p:cNvPr>
          <p:cNvSpPr txBox="1">
            <a:spLocks/>
          </p:cNvSpPr>
          <p:nvPr/>
        </p:nvSpPr>
        <p:spPr>
          <a:xfrm>
            <a:off x="7698627" y="2687215"/>
            <a:ext cx="3815349" cy="915209"/>
          </a:xfrm>
          <a:prstGeom prst="rect">
            <a:avLst/>
          </a:prstGeom>
        </p:spPr>
        <p:txBody>
          <a:bodyPr vert="horz" lIns="0" tIns="0" rIns="0" bIns="0" rtlCol="0" anchor="b" anchorCtr="0">
            <a:noAutofit/>
          </a:bodyPr>
          <a:lstStyle>
            <a:lvl1pPr algn="l" defTabSz="914400" rtl="0" eaLnBrk="1" latinLnBrk="0" hangingPunct="1">
              <a:lnSpc>
                <a:spcPts val="5200"/>
              </a:lnSpc>
              <a:spcBef>
                <a:spcPct val="0"/>
              </a:spcBef>
              <a:buNone/>
              <a:defRPr sz="3600" kern="1200" cap="all" spc="0" baseline="0">
                <a:solidFill>
                  <a:schemeClr val="tx1"/>
                </a:solidFill>
                <a:latin typeface="+mn-lt"/>
                <a:ea typeface="+mj-ea"/>
                <a:cs typeface="Posterama" panose="020B0504020200020000" pitchFamily="34" charset="0"/>
              </a:defRPr>
            </a:lvl1pPr>
          </a:lstStyle>
          <a:p>
            <a:r>
              <a:rPr lang="en-IN" sz="4750" b="0" i="0" dirty="0">
                <a:solidFill>
                  <a:schemeClr val="accent1">
                    <a:lumMod val="75000"/>
                  </a:schemeClr>
                </a:solidFill>
                <a:effectLst/>
                <a:latin typeface="+mj-lt"/>
              </a:rPr>
              <a:t>VALIDATION</a:t>
            </a:r>
            <a:endParaRPr lang="en-IN" sz="4750" dirty="0">
              <a:solidFill>
                <a:schemeClr val="accent1">
                  <a:lumMod val="75000"/>
                </a:schemeClr>
              </a:solidFill>
              <a:latin typeface="+mj-lt"/>
            </a:endParaRPr>
          </a:p>
        </p:txBody>
      </p:sp>
      <p:sp>
        <p:nvSpPr>
          <p:cNvPr id="6" name="Rectangle 5">
            <a:extLst>
              <a:ext uri="{FF2B5EF4-FFF2-40B4-BE49-F238E27FC236}">
                <a16:creationId xmlns:a16="http://schemas.microsoft.com/office/drawing/2014/main" id="{AC8D3361-67BA-DEBB-B573-97D553120518}"/>
              </a:ext>
            </a:extLst>
          </p:cNvPr>
          <p:cNvSpPr/>
          <p:nvPr/>
        </p:nvSpPr>
        <p:spPr>
          <a:xfrm>
            <a:off x="1604865" y="5401802"/>
            <a:ext cx="1045029" cy="5271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Picture Placeholder 17" descr="Scientist looking at a test tube">
            <a:extLst>
              <a:ext uri="{FF2B5EF4-FFF2-40B4-BE49-F238E27FC236}">
                <a16:creationId xmlns:a16="http://schemas.microsoft.com/office/drawing/2014/main" id="{B4467157-A766-DB8D-2FF9-A388860B92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8574" y="612774"/>
            <a:ext cx="5979303" cy="5979303"/>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Tree>
    <p:extLst>
      <p:ext uri="{BB962C8B-B14F-4D97-AF65-F5344CB8AC3E}">
        <p14:creationId xmlns:p14="http://schemas.microsoft.com/office/powerpoint/2010/main" val="3350312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2BC8BB-00B2-606C-9ED2-373FCB91C856}"/>
              </a:ext>
            </a:extLst>
          </p:cNvPr>
          <p:cNvSpPr>
            <a:spLocks noGrp="1"/>
          </p:cNvSpPr>
          <p:nvPr>
            <p:ph type="sldNum" sz="quarter" idx="11"/>
          </p:nvPr>
        </p:nvSpPr>
        <p:spPr/>
        <p:txBody>
          <a:bodyPr/>
          <a:lstStyle/>
          <a:p>
            <a:fld id="{75DF2D63-3FF5-D547-96B9-BE9CCD1ABA58}" type="slidenum">
              <a:rPr lang="en-US" smtClean="0"/>
              <a:t>18</a:t>
            </a:fld>
            <a:endParaRPr lang="en-US" dirty="0"/>
          </a:p>
        </p:txBody>
      </p:sp>
      <p:sp>
        <p:nvSpPr>
          <p:cNvPr id="5" name="Footer Placeholder 3">
            <a:extLst>
              <a:ext uri="{FF2B5EF4-FFF2-40B4-BE49-F238E27FC236}">
                <a16:creationId xmlns:a16="http://schemas.microsoft.com/office/drawing/2014/main" id="{836E01F4-AB3E-9097-1D42-B31094E765BB}"/>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TREATMENT PREDICTION</a:t>
            </a:r>
          </a:p>
        </p:txBody>
      </p:sp>
      <p:sp>
        <p:nvSpPr>
          <p:cNvPr id="7" name="Title 2">
            <a:extLst>
              <a:ext uri="{FF2B5EF4-FFF2-40B4-BE49-F238E27FC236}">
                <a16:creationId xmlns:a16="http://schemas.microsoft.com/office/drawing/2014/main" id="{6D2A19A4-870F-B45F-B85C-872281DE526F}"/>
              </a:ext>
            </a:extLst>
          </p:cNvPr>
          <p:cNvSpPr txBox="1">
            <a:spLocks/>
          </p:cNvSpPr>
          <p:nvPr/>
        </p:nvSpPr>
        <p:spPr>
          <a:xfrm>
            <a:off x="1133902" y="205270"/>
            <a:ext cx="10781290" cy="65314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marL="457200" lvl="3" algn="ctr"/>
            <a:r>
              <a:rPr lang="en-US" sz="4800" kern="0" cap="all" dirty="0">
                <a:solidFill>
                  <a:sysClr val="windowText" lastClr="000000"/>
                </a:solidFill>
                <a:latin typeface="+mj-lt"/>
              </a:rPr>
              <a:t>Selected Model - Decision Tree</a:t>
            </a:r>
          </a:p>
        </p:txBody>
      </p:sp>
      <p:pic>
        <p:nvPicPr>
          <p:cNvPr id="1028" name="Picture 4">
            <a:extLst>
              <a:ext uri="{FF2B5EF4-FFF2-40B4-BE49-F238E27FC236}">
                <a16:creationId xmlns:a16="http://schemas.microsoft.com/office/drawing/2014/main" id="{B6727D8C-1471-280F-6B34-82F8C22A27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241" b="26735"/>
          <a:stretch/>
        </p:blipFill>
        <p:spPr bwMode="auto">
          <a:xfrm>
            <a:off x="2090118" y="4021495"/>
            <a:ext cx="8005665" cy="2573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B02215-301E-242C-CCBC-DFF54A02E1B2}"/>
              </a:ext>
            </a:extLst>
          </p:cNvPr>
          <p:cNvSpPr txBox="1"/>
          <p:nvPr/>
        </p:nvSpPr>
        <p:spPr>
          <a:xfrm>
            <a:off x="3998432" y="974103"/>
            <a:ext cx="4431635" cy="338554"/>
          </a:xfrm>
          <a:prstGeom prst="rect">
            <a:avLst/>
          </a:prstGeom>
          <a:noFill/>
        </p:spPr>
        <p:txBody>
          <a:bodyPr wrap="square" rtlCol="0">
            <a:spAutoFit/>
          </a:bodyPr>
          <a:lstStyle/>
          <a:p>
            <a:pPr algn="ct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For the target column - "Vital Status"</a:t>
            </a:r>
          </a:p>
        </p:txBody>
      </p:sp>
      <p:pic>
        <p:nvPicPr>
          <p:cNvPr id="10" name="Picture 9">
            <a:extLst>
              <a:ext uri="{FF2B5EF4-FFF2-40B4-BE49-F238E27FC236}">
                <a16:creationId xmlns:a16="http://schemas.microsoft.com/office/drawing/2014/main" id="{AB157285-0CC9-E00A-63AF-BEC4129E8D54}"/>
              </a:ext>
            </a:extLst>
          </p:cNvPr>
          <p:cNvPicPr>
            <a:picLocks noChangeAspect="1"/>
          </p:cNvPicPr>
          <p:nvPr/>
        </p:nvPicPr>
        <p:blipFill>
          <a:blip r:embed="rId3"/>
          <a:stretch>
            <a:fillRect/>
          </a:stretch>
        </p:blipFill>
        <p:spPr>
          <a:xfrm>
            <a:off x="913539" y="1741945"/>
            <a:ext cx="5611008" cy="1952898"/>
          </a:xfrm>
          <a:prstGeom prst="rect">
            <a:avLst/>
          </a:prstGeom>
        </p:spPr>
      </p:pic>
      <p:pic>
        <p:nvPicPr>
          <p:cNvPr id="12" name="Picture 11">
            <a:extLst>
              <a:ext uri="{FF2B5EF4-FFF2-40B4-BE49-F238E27FC236}">
                <a16:creationId xmlns:a16="http://schemas.microsoft.com/office/drawing/2014/main" id="{C5DDADDB-2470-601F-48AB-1D8491DFEEEA}"/>
              </a:ext>
            </a:extLst>
          </p:cNvPr>
          <p:cNvPicPr>
            <a:picLocks noChangeAspect="1"/>
          </p:cNvPicPr>
          <p:nvPr/>
        </p:nvPicPr>
        <p:blipFill>
          <a:blip r:embed="rId4"/>
          <a:stretch>
            <a:fillRect/>
          </a:stretch>
        </p:blipFill>
        <p:spPr>
          <a:xfrm>
            <a:off x="7864123" y="1285019"/>
            <a:ext cx="3296707" cy="2573150"/>
          </a:xfrm>
          <a:prstGeom prst="rect">
            <a:avLst/>
          </a:prstGeom>
        </p:spPr>
      </p:pic>
    </p:spTree>
    <p:extLst>
      <p:ext uri="{BB962C8B-B14F-4D97-AF65-F5344CB8AC3E}">
        <p14:creationId xmlns:p14="http://schemas.microsoft.com/office/powerpoint/2010/main" val="319774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19</a:t>
            </a:fld>
            <a:endParaRPr lang="en-US" dirty="0"/>
          </a:p>
        </p:txBody>
      </p:sp>
      <p:sp>
        <p:nvSpPr>
          <p:cNvPr id="5" name="Footer Placeholder 3">
            <a:extLst>
              <a:ext uri="{FF2B5EF4-FFF2-40B4-BE49-F238E27FC236}">
                <a16:creationId xmlns:a16="http://schemas.microsoft.com/office/drawing/2014/main" id="{AD23955F-B648-0F70-A1D5-1E671428132D}"/>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TREATMENT PREDICTION</a:t>
            </a:r>
          </a:p>
        </p:txBody>
      </p:sp>
      <p:sp>
        <p:nvSpPr>
          <p:cNvPr id="6" name="Rectangle 5">
            <a:extLst>
              <a:ext uri="{FF2B5EF4-FFF2-40B4-BE49-F238E27FC236}">
                <a16:creationId xmlns:a16="http://schemas.microsoft.com/office/drawing/2014/main" id="{AC8D3361-67BA-DEBB-B573-97D553120518}"/>
              </a:ext>
            </a:extLst>
          </p:cNvPr>
          <p:cNvSpPr/>
          <p:nvPr/>
        </p:nvSpPr>
        <p:spPr>
          <a:xfrm>
            <a:off x="1604865" y="5401802"/>
            <a:ext cx="1045029" cy="5271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2">
            <a:extLst>
              <a:ext uri="{FF2B5EF4-FFF2-40B4-BE49-F238E27FC236}">
                <a16:creationId xmlns:a16="http://schemas.microsoft.com/office/drawing/2014/main" id="{00DBA5C2-701B-56F7-A0D2-96EEB4B66CEF}"/>
              </a:ext>
            </a:extLst>
          </p:cNvPr>
          <p:cNvSpPr txBox="1">
            <a:spLocks/>
          </p:cNvSpPr>
          <p:nvPr/>
        </p:nvSpPr>
        <p:spPr>
          <a:xfrm>
            <a:off x="1133902" y="205270"/>
            <a:ext cx="10781290" cy="65314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marL="457200" lvl="3" algn="ctr"/>
            <a:r>
              <a:rPr lang="en-US" sz="4800" kern="0" cap="all" dirty="0">
                <a:solidFill>
                  <a:sysClr val="windowText" lastClr="000000"/>
                </a:solidFill>
                <a:latin typeface="+mj-lt"/>
              </a:rPr>
              <a:t>Selected Model - Decision Tree</a:t>
            </a:r>
          </a:p>
        </p:txBody>
      </p:sp>
      <p:sp>
        <p:nvSpPr>
          <p:cNvPr id="4" name="TextBox 3">
            <a:extLst>
              <a:ext uri="{FF2B5EF4-FFF2-40B4-BE49-F238E27FC236}">
                <a16:creationId xmlns:a16="http://schemas.microsoft.com/office/drawing/2014/main" id="{58873410-B708-60A1-3E21-8153E07FAC90}"/>
              </a:ext>
            </a:extLst>
          </p:cNvPr>
          <p:cNvSpPr txBox="1"/>
          <p:nvPr/>
        </p:nvSpPr>
        <p:spPr>
          <a:xfrm>
            <a:off x="3998432" y="974103"/>
            <a:ext cx="4431635" cy="338554"/>
          </a:xfrm>
          <a:prstGeom prst="rect">
            <a:avLst/>
          </a:prstGeom>
          <a:noFill/>
        </p:spPr>
        <p:txBody>
          <a:bodyPr wrap="square" rtlCol="0">
            <a:spAutoFit/>
          </a:bodyPr>
          <a:lstStyle/>
          <a:p>
            <a:pPr algn="ct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For the target column - “AJCC Pathologic Stage"</a:t>
            </a:r>
          </a:p>
        </p:txBody>
      </p:sp>
      <p:sp>
        <p:nvSpPr>
          <p:cNvPr id="12" name="TextBox 11">
            <a:extLst>
              <a:ext uri="{FF2B5EF4-FFF2-40B4-BE49-F238E27FC236}">
                <a16:creationId xmlns:a16="http://schemas.microsoft.com/office/drawing/2014/main" id="{6AA29DAE-F659-ABFF-6AD9-6A425E99927E}"/>
              </a:ext>
            </a:extLst>
          </p:cNvPr>
          <p:cNvSpPr txBox="1"/>
          <p:nvPr/>
        </p:nvSpPr>
        <p:spPr>
          <a:xfrm>
            <a:off x="4001539" y="3972343"/>
            <a:ext cx="4431635" cy="338554"/>
          </a:xfrm>
          <a:prstGeom prst="rect">
            <a:avLst/>
          </a:prstGeom>
          <a:noFill/>
        </p:spPr>
        <p:txBody>
          <a:bodyPr wrap="square" rtlCol="0">
            <a:spAutoFit/>
          </a:bodyPr>
          <a:lstStyle/>
          <a:p>
            <a:pPr algn="ctr"/>
            <a:r>
              <a:rPr lang="en-US" sz="1600" cap="none" dirty="0">
                <a:solidFill>
                  <a:srgbClr val="0D0D0D"/>
                </a:solidFill>
                <a:effectLst>
                  <a:outerShdw blurRad="38100" dist="38100" dir="2700000" algn="tl">
                    <a:srgbClr val="000000">
                      <a:alpha val="43137"/>
                    </a:srgbClr>
                  </a:outerShdw>
                </a:effectLst>
                <a:latin typeface="Bell MT" panose="02020503060305020303" pitchFamily="18" charset="0"/>
              </a:rPr>
              <a:t>For the target column - “Treatment Type"</a:t>
            </a:r>
          </a:p>
        </p:txBody>
      </p:sp>
      <p:pic>
        <p:nvPicPr>
          <p:cNvPr id="15" name="Picture 14">
            <a:extLst>
              <a:ext uri="{FF2B5EF4-FFF2-40B4-BE49-F238E27FC236}">
                <a16:creationId xmlns:a16="http://schemas.microsoft.com/office/drawing/2014/main" id="{2B74F244-D822-871A-BCFE-CC9D01292496}"/>
              </a:ext>
            </a:extLst>
          </p:cNvPr>
          <p:cNvPicPr>
            <a:picLocks noChangeAspect="1"/>
          </p:cNvPicPr>
          <p:nvPr/>
        </p:nvPicPr>
        <p:blipFill>
          <a:blip r:embed="rId2"/>
          <a:stretch>
            <a:fillRect/>
          </a:stretch>
        </p:blipFill>
        <p:spPr>
          <a:xfrm>
            <a:off x="1273883" y="1404581"/>
            <a:ext cx="3296707" cy="2500950"/>
          </a:xfrm>
          <a:prstGeom prst="rect">
            <a:avLst/>
          </a:prstGeom>
        </p:spPr>
      </p:pic>
      <p:pic>
        <p:nvPicPr>
          <p:cNvPr id="17" name="Picture 16">
            <a:extLst>
              <a:ext uri="{FF2B5EF4-FFF2-40B4-BE49-F238E27FC236}">
                <a16:creationId xmlns:a16="http://schemas.microsoft.com/office/drawing/2014/main" id="{1D1CDA18-D921-CE41-EC37-11468C4461CA}"/>
              </a:ext>
            </a:extLst>
          </p:cNvPr>
          <p:cNvPicPr>
            <a:picLocks noChangeAspect="1"/>
          </p:cNvPicPr>
          <p:nvPr/>
        </p:nvPicPr>
        <p:blipFill>
          <a:blip r:embed="rId3"/>
          <a:stretch>
            <a:fillRect/>
          </a:stretch>
        </p:blipFill>
        <p:spPr>
          <a:xfrm>
            <a:off x="8509518" y="1246171"/>
            <a:ext cx="3364490" cy="2752765"/>
          </a:xfrm>
          <a:prstGeom prst="rect">
            <a:avLst/>
          </a:prstGeom>
        </p:spPr>
      </p:pic>
      <p:pic>
        <p:nvPicPr>
          <p:cNvPr id="18" name="Picture Placeholder 12" descr="Test tubes with one test tube in orange with drops">
            <a:extLst>
              <a:ext uri="{FF2B5EF4-FFF2-40B4-BE49-F238E27FC236}">
                <a16:creationId xmlns:a16="http://schemas.microsoft.com/office/drawing/2014/main" id="{B085A606-2989-65E2-7F4F-7E3355B7763A}"/>
              </a:ext>
            </a:extLst>
          </p:cNvPr>
          <p:cNvPicPr>
            <a:picLocks noGrp="1" noChangeAspect="1"/>
          </p:cNvPicPr>
          <p:nvPr>
            <p:ph type="pic" sz="quarter" idx="10"/>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4713370" y="1824512"/>
            <a:ext cx="3646609" cy="1789087"/>
          </a:xfrm>
        </p:spPr>
      </p:pic>
      <p:pic>
        <p:nvPicPr>
          <p:cNvPr id="20" name="Picture 19">
            <a:extLst>
              <a:ext uri="{FF2B5EF4-FFF2-40B4-BE49-F238E27FC236}">
                <a16:creationId xmlns:a16="http://schemas.microsoft.com/office/drawing/2014/main" id="{C66275F8-9601-3951-7D53-4FACFEBEE7D5}"/>
              </a:ext>
            </a:extLst>
          </p:cNvPr>
          <p:cNvPicPr>
            <a:picLocks noChangeAspect="1"/>
          </p:cNvPicPr>
          <p:nvPr/>
        </p:nvPicPr>
        <p:blipFill>
          <a:blip r:embed="rId5"/>
          <a:stretch>
            <a:fillRect/>
          </a:stretch>
        </p:blipFill>
        <p:spPr>
          <a:xfrm>
            <a:off x="1273883" y="4507530"/>
            <a:ext cx="5468113" cy="2057687"/>
          </a:xfrm>
          <a:prstGeom prst="rect">
            <a:avLst/>
          </a:prstGeom>
        </p:spPr>
      </p:pic>
      <p:pic>
        <p:nvPicPr>
          <p:cNvPr id="22" name="Picture 21">
            <a:extLst>
              <a:ext uri="{FF2B5EF4-FFF2-40B4-BE49-F238E27FC236}">
                <a16:creationId xmlns:a16="http://schemas.microsoft.com/office/drawing/2014/main" id="{5064604B-A85D-E22D-A076-814B7672E3AE}"/>
              </a:ext>
            </a:extLst>
          </p:cNvPr>
          <p:cNvPicPr>
            <a:picLocks noChangeAspect="1"/>
          </p:cNvPicPr>
          <p:nvPr/>
        </p:nvPicPr>
        <p:blipFill rotWithShape="1">
          <a:blip r:embed="rId6"/>
          <a:srcRect l="2918" r="1938" b="3110"/>
          <a:stretch/>
        </p:blipFill>
        <p:spPr>
          <a:xfrm>
            <a:off x="8061649" y="4166280"/>
            <a:ext cx="3187208" cy="2561244"/>
          </a:xfrm>
          <a:prstGeom prst="rect">
            <a:avLst/>
          </a:prstGeom>
        </p:spPr>
      </p:pic>
      <p:cxnSp>
        <p:nvCxnSpPr>
          <p:cNvPr id="8" name="Straight Connector 7">
            <a:extLst>
              <a:ext uri="{FF2B5EF4-FFF2-40B4-BE49-F238E27FC236}">
                <a16:creationId xmlns:a16="http://schemas.microsoft.com/office/drawing/2014/main" id="{B1349286-F5C1-C411-39B7-DD59F42A3B80}"/>
              </a:ext>
            </a:extLst>
          </p:cNvPr>
          <p:cNvCxnSpPr>
            <a:cxnSpLocks/>
          </p:cNvCxnSpPr>
          <p:nvPr/>
        </p:nvCxnSpPr>
        <p:spPr>
          <a:xfrm>
            <a:off x="774442" y="4002835"/>
            <a:ext cx="1133669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8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95400" y="2093509"/>
            <a:ext cx="3967065" cy="3383280"/>
          </a:xfrm>
        </p:spPr>
        <p:txBody>
          <a:bodyPr wrap="square"/>
          <a:lstStyle/>
          <a:p>
            <a:pPr marR="0" lvl="0" algn="l" defTabSz="914400" rtl="0" eaLnBrk="1" fontAlgn="auto" latinLnBrk="0" hangingPunct="1">
              <a:lnSpc>
                <a:spcPct val="150000"/>
              </a:lnSpc>
              <a:spcBef>
                <a:spcPts val="1000"/>
              </a:spcBef>
              <a:spcAft>
                <a:spcPts val="0"/>
              </a:spcAft>
              <a:buClrTx/>
              <a:buSzTx/>
              <a:tabLst/>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Introduction</a:t>
            </a:r>
          </a:p>
          <a:p>
            <a:pPr marR="0" lvl="0" algn="l" defTabSz="914400" rtl="0" eaLnBrk="1" fontAlgn="auto" latinLnBrk="0" hangingPunct="1">
              <a:lnSpc>
                <a:spcPct val="150000"/>
              </a:lnSpc>
              <a:spcBef>
                <a:spcPts val="1000"/>
              </a:spcBef>
              <a:spcAft>
                <a:spcPts val="0"/>
              </a:spcAft>
              <a:buClrTx/>
              <a:buSzTx/>
              <a:tabLst/>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Related work</a:t>
            </a:r>
          </a:p>
          <a:p>
            <a:pPr marR="0" lvl="0" algn="l" defTabSz="914400" rtl="0" eaLnBrk="1" fontAlgn="auto" latinLnBrk="0" hangingPunct="1">
              <a:lnSpc>
                <a:spcPct val="150000"/>
              </a:lnSpc>
              <a:spcBef>
                <a:spcPts val="1000"/>
              </a:spcBef>
              <a:spcAft>
                <a:spcPts val="0"/>
              </a:spcAft>
              <a:buClrTx/>
              <a:buSzTx/>
              <a:tabLst/>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our approach</a:t>
            </a:r>
          </a:p>
          <a:p>
            <a:pPr marR="0" lvl="0" algn="l" defTabSz="914400" rtl="0" eaLnBrk="1" fontAlgn="auto" latinLnBrk="0" hangingPunct="1">
              <a:lnSpc>
                <a:spcPct val="150000"/>
              </a:lnSpc>
              <a:spcBef>
                <a:spcPts val="1000"/>
              </a:spcBef>
              <a:spcAft>
                <a:spcPts val="0"/>
              </a:spcAft>
              <a:buClrTx/>
              <a:buSzTx/>
              <a:tabLst/>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Experiment results and Discussion</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DATA COLLECTION</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DATA DESCRIPTION CONTINUED….</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DATA CLEANING &amp; PREPROCESSING</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EXPLORATORY DATA ANALYSIS</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DATA ENCODING</a:t>
            </a:r>
          </a:p>
          <a:p>
            <a:pPr lvl="1">
              <a:lnSpc>
                <a:spcPct val="150000"/>
              </a:lnSpc>
              <a:spcBef>
                <a:spcPts val="1000"/>
              </a:spcBef>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MODEL DEVELOPMENT</a:t>
            </a:r>
          </a:p>
          <a:p>
            <a:pPr lvl="1">
              <a:lnSpc>
                <a:spcPct val="150000"/>
              </a:lnSpc>
              <a:spcBef>
                <a:spcPts val="1000"/>
              </a:spcBef>
              <a:defRPr/>
            </a:pPr>
            <a:r>
              <a:rPr lang="en-US" sz="1100" cap="all" dirty="0">
                <a:solidFill>
                  <a:srgbClr val="000000"/>
                </a:solidFill>
                <a:latin typeface="Bell MT" panose="02020503060305020303" pitchFamily="18" charset="0"/>
              </a:rPr>
              <a:t>VALIDATION</a:t>
            </a:r>
            <a:endPar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endParaRPr>
          </a:p>
          <a:p>
            <a:pPr marR="0" lvl="0" algn="l" defTabSz="914400" rtl="0" eaLnBrk="1" fontAlgn="auto" latinLnBrk="0" hangingPunct="1">
              <a:lnSpc>
                <a:spcPct val="150000"/>
              </a:lnSpc>
              <a:spcBef>
                <a:spcPts val="1000"/>
              </a:spcBef>
              <a:spcAft>
                <a:spcPts val="0"/>
              </a:spcAft>
              <a:buClrTx/>
              <a:buSzTx/>
              <a:tabLst/>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FINAL OBSERVATIONS</a:t>
            </a:r>
          </a:p>
          <a:p>
            <a:pPr marR="0" lvl="0" algn="l" defTabSz="914400" rtl="0" eaLnBrk="1" fontAlgn="auto" latinLnBrk="0" hangingPunct="1">
              <a:lnSpc>
                <a:spcPct val="150000"/>
              </a:lnSpc>
              <a:spcBef>
                <a:spcPts val="1000"/>
              </a:spcBef>
              <a:spcAft>
                <a:spcPts val="0"/>
              </a:spcAft>
              <a:buClrTx/>
              <a:buSzTx/>
              <a:tabLst/>
              <a:defRPr/>
            </a:pPr>
            <a:r>
              <a:rPr kumimoji="0" lang="en-US" sz="1100" b="0" i="0" u="none" strike="noStrike" kern="1200" cap="all" spc="0" normalizeH="0" baseline="0" noProof="0" dirty="0">
                <a:ln>
                  <a:noFill/>
                </a:ln>
                <a:solidFill>
                  <a:srgbClr val="000000"/>
                </a:solidFill>
                <a:effectLst/>
                <a:uLnTx/>
                <a:uFillTx/>
                <a:latin typeface="Bell MT" panose="02020503060305020303" pitchFamily="18" charset="0"/>
                <a:ea typeface="+mn-ea"/>
                <a:cs typeface="+mn-cs"/>
              </a:rPr>
              <a:t>Conclusion</a:t>
            </a:r>
            <a:endParaRPr lang="en-US" sz="1100" dirty="0">
              <a:latin typeface="Bell MT" panose="02020503060305020303" pitchFamily="18" charset="0"/>
            </a:endParaRPr>
          </a:p>
        </p:txBody>
      </p:sp>
      <p:sp>
        <p:nvSpPr>
          <p:cNvPr id="7" name="Footer Placeholder 3">
            <a:extLst>
              <a:ext uri="{FF2B5EF4-FFF2-40B4-BE49-F238E27FC236}">
                <a16:creationId xmlns:a16="http://schemas.microsoft.com/office/drawing/2014/main" id="{F71C1B10-048C-66F2-A8B3-8242974CA3FA}"/>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TREATMENT PREDICTION</a:t>
            </a:r>
          </a:p>
        </p:txBody>
      </p:sp>
      <p:pic>
        <p:nvPicPr>
          <p:cNvPr id="12" name="Picture 11">
            <a:extLst>
              <a:ext uri="{FF2B5EF4-FFF2-40B4-BE49-F238E27FC236}">
                <a16:creationId xmlns:a16="http://schemas.microsoft.com/office/drawing/2014/main" id="{C8236C18-6F0B-B4A4-E7D2-71936DDAA6D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46904" y="1124712"/>
            <a:ext cx="6405759" cy="4772234"/>
          </a:xfrm>
          <a:prstGeom prst="rect">
            <a:avLst/>
          </a:prstGeom>
        </p:spPr>
      </p:pic>
      <p:sp>
        <p:nvSpPr>
          <p:cNvPr id="13" name="TextBox 12">
            <a:extLst>
              <a:ext uri="{FF2B5EF4-FFF2-40B4-BE49-F238E27FC236}">
                <a16:creationId xmlns:a16="http://schemas.microsoft.com/office/drawing/2014/main" id="{64D08720-933F-A1E3-A399-FD701A1E7F05}"/>
              </a:ext>
            </a:extLst>
          </p:cNvPr>
          <p:cNvSpPr txBox="1"/>
          <p:nvPr/>
        </p:nvSpPr>
        <p:spPr>
          <a:xfrm>
            <a:off x="4946903" y="2816352"/>
            <a:ext cx="1149097" cy="646331"/>
          </a:xfrm>
          <a:prstGeom prst="rect">
            <a:avLst/>
          </a:prstGeom>
          <a:noFill/>
        </p:spPr>
        <p:txBody>
          <a:bodyPr wrap="square" rtlCol="0">
            <a:spAutoFit/>
          </a:bodyPr>
          <a:lstStyle/>
          <a:p>
            <a:r>
              <a:rPr lang="en-IN" sz="900" dirty="0">
                <a:hlinkClick r:id="rId3" tooltip="https://www.localitytokens.info/roadmap/"/>
              </a:rPr>
              <a:t>This Photo</a:t>
            </a:r>
            <a:r>
              <a:rPr lang="en-IN" sz="900" dirty="0"/>
              <a:t> by Unknown Author is licensed under </a:t>
            </a:r>
            <a:r>
              <a:rPr lang="en-IN" sz="900" dirty="0">
                <a:hlinkClick r:id="rId4" tooltip="https://creativecommons.org/licenses/by-sa/3.0/"/>
              </a:rPr>
              <a:t>CC BY-SA</a:t>
            </a:r>
            <a:endParaRPr lang="en-IN" sz="900" dirty="0"/>
          </a:p>
        </p:txBody>
      </p:sp>
      <p:sp>
        <p:nvSpPr>
          <p:cNvPr id="11" name="Rectangle: Rounded Corners 10">
            <a:extLst>
              <a:ext uri="{FF2B5EF4-FFF2-40B4-BE49-F238E27FC236}">
                <a16:creationId xmlns:a16="http://schemas.microsoft.com/office/drawing/2014/main" id="{7485C19F-F933-F9EF-A9AA-9418CFB867EC}"/>
              </a:ext>
            </a:extLst>
          </p:cNvPr>
          <p:cNvSpPr/>
          <p:nvPr/>
        </p:nvSpPr>
        <p:spPr>
          <a:xfrm>
            <a:off x="4946902" y="2764380"/>
            <a:ext cx="1045029" cy="746449"/>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White DNA structure">
            <a:extLst>
              <a:ext uri="{FF2B5EF4-FFF2-40B4-BE49-F238E27FC236}">
                <a16:creationId xmlns:a16="http://schemas.microsoft.com/office/drawing/2014/main" id="{F90B3248-E185-8C9D-93CE-A79DE50A6F3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id="{B3E315A2-4CED-23BB-CA3C-C8962E2419FD}"/>
              </a:ext>
            </a:extLst>
          </p:cNvPr>
          <p:cNvSpPr>
            <a:spLocks noGrp="1"/>
          </p:cNvSpPr>
          <p:nvPr>
            <p:ph type="title"/>
          </p:nvPr>
        </p:nvSpPr>
        <p:spPr>
          <a:xfrm>
            <a:off x="1298448" y="609600"/>
            <a:ext cx="7478936" cy="530352"/>
          </a:xfrm>
        </p:spPr>
        <p:txBody>
          <a:bodyPr/>
          <a:lstStyle/>
          <a:p>
            <a:r>
              <a:rPr lang="en-US" dirty="0"/>
              <a:t>FINAL OBSERVATIONS</a:t>
            </a:r>
          </a:p>
        </p:txBody>
      </p:sp>
      <p:sp>
        <p:nvSpPr>
          <p:cNvPr id="8" name="Slide Number Placeholder 7">
            <a:extLst>
              <a:ext uri="{FF2B5EF4-FFF2-40B4-BE49-F238E27FC236}">
                <a16:creationId xmlns:a16="http://schemas.microsoft.com/office/drawing/2014/main" id="{2205EC8C-AC41-F14C-3C63-5BF0F54D1D23}"/>
              </a:ext>
            </a:extLst>
          </p:cNvPr>
          <p:cNvSpPr>
            <a:spLocks noGrp="1"/>
          </p:cNvSpPr>
          <p:nvPr>
            <p:ph type="sldNum" sz="quarter" idx="11"/>
          </p:nvPr>
        </p:nvSpPr>
        <p:spPr/>
        <p:txBody>
          <a:bodyPr/>
          <a:lstStyle/>
          <a:p>
            <a:fld id="{75DF2D63-3FF5-D547-96B9-BE9CCD1ABA58}" type="slidenum">
              <a:rPr lang="en-US" smtClean="0"/>
              <a:pPr/>
              <a:t>20</a:t>
            </a:fld>
            <a:endParaRPr lang="en-US" dirty="0"/>
          </a:p>
        </p:txBody>
      </p:sp>
      <p:sp>
        <p:nvSpPr>
          <p:cNvPr id="4" name="Text Placeholder 3">
            <a:extLst>
              <a:ext uri="{FF2B5EF4-FFF2-40B4-BE49-F238E27FC236}">
                <a16:creationId xmlns:a16="http://schemas.microsoft.com/office/drawing/2014/main" id="{DB4489FD-4F12-40A7-1EA9-79A941933E98}"/>
              </a:ext>
            </a:extLst>
          </p:cNvPr>
          <p:cNvSpPr>
            <a:spLocks noGrp="1"/>
          </p:cNvSpPr>
          <p:nvPr>
            <p:ph type="body" idx="1"/>
          </p:nvPr>
        </p:nvSpPr>
        <p:spPr/>
        <p:txBody>
          <a:bodyPr/>
          <a:lstStyle/>
          <a:p>
            <a:pPr algn="l"/>
            <a:r>
              <a:rPr lang="en-US" sz="1800" b="0" i="0" dirty="0">
                <a:solidFill>
                  <a:srgbClr val="0D0D0D"/>
                </a:solidFill>
                <a:effectLst/>
                <a:latin typeface="Bell MT" panose="02020503060305020303" pitchFamily="18" charset="0"/>
              </a:rPr>
              <a:t> </a:t>
            </a:r>
          </a:p>
        </p:txBody>
      </p:sp>
      <p:sp>
        <p:nvSpPr>
          <p:cNvPr id="5" name="Content Placeholder 4">
            <a:extLst>
              <a:ext uri="{FF2B5EF4-FFF2-40B4-BE49-F238E27FC236}">
                <a16:creationId xmlns:a16="http://schemas.microsoft.com/office/drawing/2014/main" id="{9BCDA136-13F8-70CB-CDA2-02260A2D2D59}"/>
              </a:ext>
            </a:extLst>
          </p:cNvPr>
          <p:cNvSpPr>
            <a:spLocks noGrp="1"/>
          </p:cNvSpPr>
          <p:nvPr>
            <p:ph sz="half" idx="2"/>
          </p:nvPr>
        </p:nvSpPr>
        <p:spPr>
          <a:xfrm>
            <a:off x="1525182" y="2382758"/>
            <a:ext cx="3886200" cy="2514600"/>
          </a:xfrm>
        </p:spPr>
        <p:txBody>
          <a:bodyPr/>
          <a:lstStyle/>
          <a:p>
            <a:pPr marL="285750" indent="-285750" algn="l">
              <a:buFont typeface="Arial" panose="020B0604020202020204" pitchFamily="34" charset="0"/>
              <a:buChar char="•"/>
            </a:pPr>
            <a:r>
              <a:rPr lang="en-US" sz="1600" b="1" i="0" dirty="0">
                <a:solidFill>
                  <a:srgbClr val="0D0D0D"/>
                </a:solidFill>
                <a:effectLst/>
                <a:latin typeface="Bell MT" panose="02020503060305020303" pitchFamily="18" charset="0"/>
              </a:rPr>
              <a:t>Approach and Objectives: </a:t>
            </a:r>
            <a:r>
              <a:rPr lang="en-US" sz="1600" b="0" i="0" dirty="0">
                <a:solidFill>
                  <a:srgbClr val="0D0D0D"/>
                </a:solidFill>
                <a:effectLst/>
                <a:latin typeface="Bell MT" panose="02020503060305020303" pitchFamily="18" charset="0"/>
              </a:rPr>
              <a:t>The project aimed to leverage data from The Cancer Genome Atlas (TCGA) to predict outcomes in cancer treatment using a multioutput classification approach. Key objectives included forecasting patient survival rates, identifying cancer stages, and determining treatment types.</a:t>
            </a:r>
          </a:p>
          <a:p>
            <a:pPr marL="285750" indent="-285750" algn="l">
              <a:buFont typeface="Arial" panose="020B0604020202020204" pitchFamily="34" charset="0"/>
              <a:buChar char="•"/>
            </a:pPr>
            <a:r>
              <a:rPr lang="en-US" sz="1600" b="1" i="0" dirty="0">
                <a:solidFill>
                  <a:srgbClr val="0D0D0D"/>
                </a:solidFill>
                <a:effectLst/>
                <a:latin typeface="Bell MT" panose="02020503060305020303" pitchFamily="18" charset="0"/>
              </a:rPr>
              <a:t>Data Collection and Processing: </a:t>
            </a:r>
            <a:r>
              <a:rPr lang="en-US" sz="1600" b="0" i="0" dirty="0">
                <a:solidFill>
                  <a:srgbClr val="0D0D0D"/>
                </a:solidFill>
                <a:effectLst/>
                <a:latin typeface="Bell MT" panose="02020503060305020303" pitchFamily="18" charset="0"/>
              </a:rPr>
              <a:t>Data was collected from TCGA, focusing on genomic information from various cancer types, with a specific focus on breast cancer. The initial dataset had 159,544 rows and 319 columns. After data cleaning and preprocessing, this was reduced to 125,070 rows and 40 columns. Techniques such as label encoding, ordinal encoding, and one-hot encoding were used for data transformation.</a:t>
            </a:r>
          </a:p>
        </p:txBody>
      </p:sp>
      <p:sp>
        <p:nvSpPr>
          <p:cNvPr id="6" name="Text Placeholder 5">
            <a:extLst>
              <a:ext uri="{FF2B5EF4-FFF2-40B4-BE49-F238E27FC236}">
                <a16:creationId xmlns:a16="http://schemas.microsoft.com/office/drawing/2014/main" id="{16743F76-FD81-DAAA-A5BA-6E77D3B83F8A}"/>
              </a:ext>
            </a:extLst>
          </p:cNvPr>
          <p:cNvSpPr>
            <a:spLocks noGrp="1"/>
          </p:cNvSpPr>
          <p:nvPr>
            <p:ph type="body" sz="quarter" idx="3"/>
          </p:nvPr>
        </p:nvSpPr>
        <p:spPr/>
        <p:txBody>
          <a:bodyPr/>
          <a:lstStyle/>
          <a:p>
            <a:pPr algn="l"/>
            <a:r>
              <a:rPr lang="en-US" sz="1800" b="1" i="0" dirty="0">
                <a:solidFill>
                  <a:srgbClr val="0D0D0D"/>
                </a:solidFill>
                <a:effectLst/>
                <a:latin typeface="Bell MT" panose="02020503060305020303" pitchFamily="18" charset="0"/>
              </a:rPr>
              <a:t> </a:t>
            </a:r>
            <a:endParaRPr lang="en-US" sz="1800" b="0" i="0" dirty="0">
              <a:solidFill>
                <a:srgbClr val="0D0D0D"/>
              </a:solidFill>
              <a:effectLst/>
              <a:latin typeface="Bell MT" panose="02020503060305020303" pitchFamily="18" charset="0"/>
            </a:endParaRPr>
          </a:p>
        </p:txBody>
      </p:sp>
      <p:sp>
        <p:nvSpPr>
          <p:cNvPr id="7" name="Content Placeholder 6">
            <a:extLst>
              <a:ext uri="{FF2B5EF4-FFF2-40B4-BE49-F238E27FC236}">
                <a16:creationId xmlns:a16="http://schemas.microsoft.com/office/drawing/2014/main" id="{2455F573-DF2A-FE60-2B86-5E131463642E}"/>
              </a:ext>
            </a:extLst>
          </p:cNvPr>
          <p:cNvSpPr>
            <a:spLocks noGrp="1"/>
          </p:cNvSpPr>
          <p:nvPr>
            <p:ph sz="quarter" idx="4"/>
          </p:nvPr>
        </p:nvSpPr>
        <p:spPr>
          <a:xfrm>
            <a:off x="7013448" y="2382757"/>
            <a:ext cx="3886200" cy="4213985"/>
          </a:xfrm>
        </p:spPr>
        <p:txBody>
          <a:bodyPr/>
          <a:lstStyle/>
          <a:p>
            <a:pPr marL="285750" indent="-285750" algn="l">
              <a:buFont typeface="Arial" panose="020B0604020202020204" pitchFamily="34" charset="0"/>
              <a:buChar char="•"/>
            </a:pPr>
            <a:r>
              <a:rPr lang="en-US" sz="1600" b="1" i="0" dirty="0">
                <a:solidFill>
                  <a:srgbClr val="0D0D0D"/>
                </a:solidFill>
                <a:effectLst/>
                <a:latin typeface="Bell MT" panose="02020503060305020303" pitchFamily="18" charset="0"/>
              </a:rPr>
              <a:t>Model Development: </a:t>
            </a:r>
            <a:r>
              <a:rPr lang="en-US" sz="1600" b="0" i="0" dirty="0">
                <a:solidFill>
                  <a:srgbClr val="0D0D0D"/>
                </a:solidFill>
                <a:effectLst/>
                <a:latin typeface="Bell MT" panose="02020503060305020303" pitchFamily="18" charset="0"/>
              </a:rPr>
              <a:t>The project explored multiple base classifiers, including Naive Bayes, Decision Trees, Random Forest, and Logistic Regression, to address multioutput classification. Key metrics like accuracy and ROC AUC were used to evaluate the models.</a:t>
            </a:r>
          </a:p>
          <a:p>
            <a:pPr marL="285750" indent="-285750" algn="l">
              <a:buFont typeface="Arial" panose="020B0604020202020204" pitchFamily="34" charset="0"/>
              <a:buChar char="•"/>
            </a:pPr>
            <a:r>
              <a:rPr lang="en-US" sz="1600" b="1" i="0" dirty="0">
                <a:solidFill>
                  <a:srgbClr val="0D0D0D"/>
                </a:solidFill>
                <a:effectLst/>
                <a:latin typeface="Bell MT" panose="02020503060305020303" pitchFamily="18" charset="0"/>
              </a:rPr>
              <a:t>Validation and Model Selection: </a:t>
            </a:r>
            <a:r>
              <a:rPr lang="en-US" sz="1600" b="0" i="0" dirty="0">
                <a:solidFill>
                  <a:srgbClr val="0D0D0D"/>
                </a:solidFill>
                <a:effectLst/>
                <a:latin typeface="Bell MT" panose="02020503060305020303" pitchFamily="18" charset="0"/>
              </a:rPr>
              <a:t>Decision Trees were chosen as the optimal model for the target columns, namely, "Vital Status," "AJCC Pathologic Stage," and "Treatment Type." Validation involved testing with unseen datasets to ensure the model's robustness.</a:t>
            </a:r>
          </a:p>
        </p:txBody>
      </p:sp>
      <p:cxnSp>
        <p:nvCxnSpPr>
          <p:cNvPr id="27" name="Straight Connector 26">
            <a:extLst>
              <a:ext uri="{FF2B5EF4-FFF2-40B4-BE49-F238E27FC236}">
                <a16:creationId xmlns:a16="http://schemas.microsoft.com/office/drawing/2014/main" id="{E4A534A3-16E3-79AB-9E75-F40D0FDB4C98}"/>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3">
            <a:extLst>
              <a:ext uri="{FF2B5EF4-FFF2-40B4-BE49-F238E27FC236}">
                <a16:creationId xmlns:a16="http://schemas.microsoft.com/office/drawing/2014/main" id="{33B17518-EB3B-5FEA-7449-47901CFD4CC5}"/>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PERSONALIZED MEDICINE</a:t>
            </a:r>
          </a:p>
        </p:txBody>
      </p:sp>
    </p:spTree>
    <p:extLst>
      <p:ext uri="{BB962C8B-B14F-4D97-AF65-F5344CB8AC3E}">
        <p14:creationId xmlns:p14="http://schemas.microsoft.com/office/powerpoint/2010/main" val="2499958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6BA20C7-F48C-429D-2FA7-B7B83A800FA9}"/>
              </a:ext>
              <a:ext uri="{C183D7F6-B498-43B3-948B-1728B52AA6E4}">
                <adec:decorative xmlns:adec="http://schemas.microsoft.com/office/drawing/2017/decorative" val="1"/>
              </a:ext>
            </a:extLst>
          </p:cNvPr>
          <p:cNvSpPr/>
          <p:nvPr/>
        </p:nvSpPr>
        <p:spPr>
          <a:xfrm>
            <a:off x="-1" y="0"/>
            <a:ext cx="2285995" cy="1685542"/>
          </a:xfrm>
          <a:prstGeom prst="rect">
            <a:avLst/>
          </a:prstGeom>
          <a:gradFill flip="none" rotWithShape="1">
            <a:gsLst>
              <a:gs pos="0">
                <a:schemeClr val="bg1">
                  <a:alpha val="0"/>
                </a:schemeClr>
              </a:gs>
              <a:gs pos="8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A9519E8E-7F0D-C4E6-CC87-3F8B896EF0E1}"/>
              </a:ext>
            </a:extLst>
          </p:cNvPr>
          <p:cNvSpPr>
            <a:spLocks noGrp="1"/>
          </p:cNvSpPr>
          <p:nvPr>
            <p:ph type="sldNum" sz="quarter" idx="10"/>
          </p:nvPr>
        </p:nvSpPr>
        <p:spPr/>
        <p:txBody>
          <a:bodyPr/>
          <a:lstStyle/>
          <a:p>
            <a:fld id="{75DF2D63-3FF5-D547-96B9-BE9CCD1ABA58}" type="slidenum">
              <a:rPr lang="en-US" smtClean="0"/>
              <a:pPr/>
              <a:t>21</a:t>
            </a:fld>
            <a:endParaRPr lang="en-US" dirty="0"/>
          </a:p>
        </p:txBody>
      </p:sp>
      <p:sp>
        <p:nvSpPr>
          <p:cNvPr id="16" name="Footer Placeholder 3">
            <a:extLst>
              <a:ext uri="{FF2B5EF4-FFF2-40B4-BE49-F238E27FC236}">
                <a16:creationId xmlns:a16="http://schemas.microsoft.com/office/drawing/2014/main" id="{AB37D6B5-F59E-1092-439B-61EADF5236D1}"/>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TREATMENT PREDICTION</a:t>
            </a:r>
          </a:p>
        </p:txBody>
      </p:sp>
      <p:pic>
        <p:nvPicPr>
          <p:cNvPr id="2050" name="Picture 2">
            <a:extLst>
              <a:ext uri="{FF2B5EF4-FFF2-40B4-BE49-F238E27FC236}">
                <a16:creationId xmlns:a16="http://schemas.microsoft.com/office/drawing/2014/main" id="{9E0B2BE2-BBA7-8D29-CBDC-15CF2C6B9C5F}"/>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2996" y="557447"/>
            <a:ext cx="9040257" cy="20984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9B0935-A93C-8D89-E6F1-008758754AC9}"/>
              </a:ext>
            </a:extLst>
          </p:cNvPr>
          <p:cNvSpPr txBox="1"/>
          <p:nvPr/>
        </p:nvSpPr>
        <p:spPr>
          <a:xfrm>
            <a:off x="1142995" y="3447661"/>
            <a:ext cx="9040257" cy="2585323"/>
          </a:xfrm>
          <a:prstGeom prst="rect">
            <a:avLst/>
          </a:prstGeom>
          <a:noFill/>
        </p:spPr>
        <p:txBody>
          <a:bodyPr wrap="square" rtlCol="0">
            <a:spAutoFit/>
          </a:bodyPr>
          <a:lstStyle/>
          <a:p>
            <a:r>
              <a:rPr lang="en-US" dirty="0">
                <a:latin typeface="Bell MT" panose="02020503060305020303" pitchFamily="18" charset="0"/>
              </a:rPr>
              <a:t>The project demonstrated a successful approach to predicting outcomes in cancer treatment using genomic data and machine learning techniques. By focusing on multioutput classification and implementing various data encoding and cleaning methods, the team achieved a robust model for personalized cancer treatment predictions.</a:t>
            </a:r>
          </a:p>
          <a:p>
            <a:endParaRPr lang="en-US" dirty="0">
              <a:latin typeface="Bell MT" panose="02020503060305020303" pitchFamily="18" charset="0"/>
            </a:endParaRPr>
          </a:p>
          <a:p>
            <a:r>
              <a:rPr lang="en-US" dirty="0">
                <a:latin typeface="Bell MT" panose="02020503060305020303" pitchFamily="18" charset="0"/>
              </a:rPr>
              <a:t>Future work might include clinical integration to translate model predictions into actionable treatment recommendations. The results suggest that cancer genomics can play a critical role in tailoring personalized treatment strategies, contributing to the ongoing evolution of precision medicine.</a:t>
            </a:r>
            <a:endParaRPr lang="en-IN" dirty="0">
              <a:latin typeface="Bell MT" panose="02020503060305020303" pitchFamily="18" charset="0"/>
            </a:endParaRPr>
          </a:p>
        </p:txBody>
      </p:sp>
    </p:spTree>
    <p:extLst>
      <p:ext uri="{BB962C8B-B14F-4D97-AF65-F5344CB8AC3E}">
        <p14:creationId xmlns:p14="http://schemas.microsoft.com/office/powerpoint/2010/main" val="758882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pic>
        <p:nvPicPr>
          <p:cNvPr id="22" name="Picture Placeholder 25" descr="Bacteria cultured in a petri dish for a laboratory or a scientific investigation">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2" name="Slide Number Placeholder 3">
            <a:extLst>
              <a:ext uri="{FF2B5EF4-FFF2-40B4-BE49-F238E27FC236}">
                <a16:creationId xmlns:a16="http://schemas.microsoft.com/office/drawing/2014/main" id="{242E43C3-923B-17CD-80FD-82E082A33F44}"/>
              </a:ext>
            </a:extLst>
          </p:cNvPr>
          <p:cNvSpPr txBox="1">
            <a:spLocks/>
          </p:cNvSpPr>
          <p:nvPr/>
        </p:nvSpPr>
        <p:spPr>
          <a:xfrm>
            <a:off x="420624" y="6019801"/>
            <a:ext cx="457200" cy="184150"/>
          </a:xfrm>
          <a:prstGeom prst="rect">
            <a:avLst/>
          </a:prstGeom>
          <a:ln>
            <a:solidFill>
              <a:srgbClr val="BEE4F4"/>
            </a:solid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5DF2D63-3FF5-D547-96B9-BE9CCD1ABA58}" type="slidenum">
              <a:rPr lang="en-US" sz="1200" smtClean="0">
                <a:solidFill>
                  <a:schemeClr val="bg1"/>
                </a:solidFill>
                <a:latin typeface="+mj-lt"/>
              </a:rPr>
              <a:pPr algn="ctr"/>
              <a:t>22</a:t>
            </a:fld>
            <a:endParaRPr lang="en-US" sz="1200" dirty="0">
              <a:solidFill>
                <a:schemeClr val="bg1"/>
              </a:solidFill>
              <a:latin typeface="+mj-lt"/>
            </a:endParaRPr>
          </a:p>
        </p:txBody>
      </p:sp>
      <p:sp>
        <p:nvSpPr>
          <p:cNvPr id="3" name="Footer Placeholder 3">
            <a:extLst>
              <a:ext uri="{FF2B5EF4-FFF2-40B4-BE49-F238E27FC236}">
                <a16:creationId xmlns:a16="http://schemas.microsoft.com/office/drawing/2014/main" id="{C89F8B1E-ABC4-8F9F-FD1E-9E29A2C74F8E}"/>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BEE4F4"/>
                </a:solidFill>
              </a:rPr>
              <a:t>CANCER GENOMICS AND TREATMENT PREDICTION</a:t>
            </a:r>
          </a:p>
        </p:txBody>
      </p:sp>
      <p:cxnSp>
        <p:nvCxnSpPr>
          <p:cNvPr id="4" name="Straight Connector 3">
            <a:extLst>
              <a:ext uri="{FF2B5EF4-FFF2-40B4-BE49-F238E27FC236}">
                <a16:creationId xmlns:a16="http://schemas.microsoft.com/office/drawing/2014/main" id="{1B36A4C0-00D2-94FA-EDCE-DDB634E2C3BA}"/>
              </a:ext>
              <a:ext uri="{C183D7F6-B498-43B3-948B-1728B52AA6E4}">
                <adec:decorative xmlns:adec="http://schemas.microsoft.com/office/drawing/2017/decorative" val="1"/>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127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pic>
        <p:nvPicPr>
          <p:cNvPr id="3074" name="Picture 2">
            <a:extLst>
              <a:ext uri="{FF2B5EF4-FFF2-40B4-BE49-F238E27FC236}">
                <a16:creationId xmlns:a16="http://schemas.microsoft.com/office/drawing/2014/main" id="{292FEBA5-A111-48F4-F5BD-B06E21E0B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143" y="4356962"/>
            <a:ext cx="3814082" cy="250103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QUESTIONS?</a:t>
            </a:r>
          </a:p>
        </p:txBody>
      </p:sp>
      <p:sp>
        <p:nvSpPr>
          <p:cNvPr id="7" name="Footer Placeholder 3">
            <a:extLst>
              <a:ext uri="{FF2B5EF4-FFF2-40B4-BE49-F238E27FC236}">
                <a16:creationId xmlns:a16="http://schemas.microsoft.com/office/drawing/2014/main" id="{9726C234-513F-7E46-0088-5B7CFFBF135E}"/>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5">
                    <a:lumMod val="75000"/>
                  </a:schemeClr>
                </a:solidFill>
              </a:rPr>
              <a:t>CANCER GENOMICS AND TREATMENT PREDICTION</a:t>
            </a:r>
          </a:p>
        </p:txBody>
      </p:sp>
      <p:sp>
        <p:nvSpPr>
          <p:cNvPr id="8" name="Slide Number Placeholder 3">
            <a:extLst>
              <a:ext uri="{FF2B5EF4-FFF2-40B4-BE49-F238E27FC236}">
                <a16:creationId xmlns:a16="http://schemas.microsoft.com/office/drawing/2014/main" id="{ADC6ED2B-4C30-8EEA-E36B-DBC82B7B3DD5}"/>
              </a:ext>
            </a:extLst>
          </p:cNvPr>
          <p:cNvSpPr txBox="1">
            <a:spLocks/>
          </p:cNvSpPr>
          <p:nvPr/>
        </p:nvSpPr>
        <p:spPr>
          <a:xfrm>
            <a:off x="420624" y="6019801"/>
            <a:ext cx="457200" cy="1841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5DF2D63-3FF5-D547-96B9-BE9CCD1ABA58}" type="slidenum">
              <a:rPr lang="en-US" sz="1200" smtClean="0">
                <a:solidFill>
                  <a:schemeClr val="accent5">
                    <a:lumMod val="75000"/>
                  </a:schemeClr>
                </a:solidFill>
                <a:latin typeface="+mj-lt"/>
              </a:rPr>
              <a:pPr algn="ctr"/>
              <a:t>23</a:t>
            </a:fld>
            <a:endParaRPr lang="en-US" sz="1200" dirty="0">
              <a:solidFill>
                <a:schemeClr val="accent5">
                  <a:lumMod val="75000"/>
                </a:schemeClr>
              </a:solidFill>
              <a:latin typeface="+mj-lt"/>
            </a:endParaRPr>
          </a:p>
        </p:txBody>
      </p:sp>
      <p:cxnSp>
        <p:nvCxnSpPr>
          <p:cNvPr id="10" name="Straight Connector 9">
            <a:extLst>
              <a:ext uri="{FF2B5EF4-FFF2-40B4-BE49-F238E27FC236}">
                <a16:creationId xmlns:a16="http://schemas.microsoft.com/office/drawing/2014/main" id="{9ED0B653-FD2B-B2B4-3380-6E6AB79EC977}"/>
              </a:ext>
            </a:extLst>
          </p:cNvPr>
          <p:cNvCxnSpPr/>
          <p:nvPr/>
        </p:nvCxnSpPr>
        <p:spPr>
          <a:xfrm>
            <a:off x="643812" y="2696544"/>
            <a:ext cx="0" cy="3097763"/>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63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dirty="0"/>
          </a:p>
        </p:txBody>
      </p:sp>
      <p:pic>
        <p:nvPicPr>
          <p:cNvPr id="7" name="Picture Placeholder 6" descr="Pipette over three glass jars">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4498975" y="2276669"/>
            <a:ext cx="7500192" cy="4394719"/>
          </a:xfrm>
        </p:spPr>
        <p:txBody>
          <a:bodyPr/>
          <a:lstStyle/>
          <a:p>
            <a:pPr marL="285750" indent="-285750">
              <a:lnSpc>
                <a:spcPts val="2400"/>
              </a:lnSpc>
              <a:buFont typeface="Arial" panose="020B0604020202020204" pitchFamily="34" charset="0"/>
              <a:buChar char="•"/>
            </a:pPr>
            <a:r>
              <a:rPr lang="en-US" sz="1600" spc="0" dirty="0">
                <a:latin typeface="Bell MT" panose="02020503060305020303" pitchFamily="18" charset="0"/>
                <a:ea typeface="+mn-lt"/>
                <a:cs typeface="+mn-lt"/>
              </a:rPr>
              <a:t>Cancer genomics is a field dedicated to understanding the genetic and molecular foundations of cancer, focusing on identifying genetic variations and mutations that drive cancer development and progression.</a:t>
            </a:r>
            <a:endParaRPr lang="en-US" sz="1600" dirty="0">
              <a:latin typeface="Bell MT" panose="02020503060305020303" pitchFamily="18" charset="0"/>
              <a:ea typeface="+mn-lt"/>
              <a:cs typeface="+mn-lt"/>
            </a:endParaRPr>
          </a:p>
          <a:p>
            <a:pPr marL="285750" indent="-285750">
              <a:lnSpc>
                <a:spcPts val="2400"/>
              </a:lnSpc>
              <a:buFont typeface="Arial" panose="020B0604020202020204" pitchFamily="34" charset="0"/>
              <a:buChar char="•"/>
            </a:pPr>
            <a:endParaRPr lang="en-US" sz="1600" spc="0" dirty="0">
              <a:latin typeface="Bell MT" panose="02020503060305020303" pitchFamily="18" charset="0"/>
              <a:ea typeface="+mn-lt"/>
              <a:cs typeface="+mn-lt"/>
            </a:endParaRPr>
          </a:p>
          <a:p>
            <a:pPr marL="285750" indent="-285750">
              <a:lnSpc>
                <a:spcPts val="2400"/>
              </a:lnSpc>
              <a:buFont typeface="Arial" panose="020B0604020202020204" pitchFamily="34" charset="0"/>
              <a:buChar char="•"/>
            </a:pPr>
            <a:r>
              <a:rPr lang="en-US" sz="1600" dirty="0">
                <a:latin typeface="Bell MT" panose="02020503060305020303" pitchFamily="18" charset="0"/>
                <a:ea typeface="+mn-lt"/>
                <a:cs typeface="+mn-lt"/>
              </a:rPr>
              <a:t>This project aims to explore a comprehensive dataset of genomic information to identify patterns, genetic markers, and correlations that could be critical in predicting cancer treatment outcomes.</a:t>
            </a:r>
          </a:p>
          <a:p>
            <a:pPr marL="285750" indent="-285750">
              <a:lnSpc>
                <a:spcPts val="2400"/>
              </a:lnSpc>
              <a:buFont typeface="Arial" panose="020B0604020202020204" pitchFamily="34" charset="0"/>
              <a:buChar char="•"/>
            </a:pPr>
            <a:endParaRPr lang="en-US" sz="1600" dirty="0">
              <a:latin typeface="Bell MT" panose="02020503060305020303" pitchFamily="18" charset="0"/>
              <a:ea typeface="+mn-lt"/>
              <a:cs typeface="+mn-lt"/>
            </a:endParaRPr>
          </a:p>
          <a:p>
            <a:pPr marL="285750" indent="-285750">
              <a:lnSpc>
                <a:spcPts val="2400"/>
              </a:lnSpc>
              <a:buFont typeface="Arial" panose="020B0604020202020204" pitchFamily="34" charset="0"/>
              <a:buChar char="•"/>
            </a:pPr>
            <a:r>
              <a:rPr lang="en-US" sz="1600" b="1" dirty="0">
                <a:latin typeface="Bell MT" panose="02020503060305020303" pitchFamily="18" charset="0"/>
                <a:ea typeface="+mn-lt"/>
                <a:cs typeface="+mn-lt"/>
              </a:rPr>
              <a:t>Objective and Approach: </a:t>
            </a:r>
            <a:r>
              <a:rPr lang="en-US" sz="1600" dirty="0">
                <a:latin typeface="Bell MT" panose="02020503060305020303" pitchFamily="18" charset="0"/>
                <a:ea typeface="+mn-lt"/>
                <a:cs typeface="+mn-lt"/>
              </a:rPr>
              <a:t>The main objective is to leverage data-driven techniques to understand how genomic profiles can be used to predict cancer treatment outcomes, aiding in personalized treatment strategies. This involves statistical analysis, data visualization, and predictive modeling.</a:t>
            </a:r>
          </a:p>
        </p:txBody>
      </p:sp>
      <p:sp>
        <p:nvSpPr>
          <p:cNvPr id="8" name="Footer Placeholder 3">
            <a:extLst>
              <a:ext uri="{FF2B5EF4-FFF2-40B4-BE49-F238E27FC236}">
                <a16:creationId xmlns:a16="http://schemas.microsoft.com/office/drawing/2014/main" id="{8AADB449-BD30-D837-FA0D-F2F39DBAD484}"/>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CANCER GENOMICS AND TREATMENT PREDICTION</a:t>
            </a:r>
          </a:p>
        </p:txBody>
      </p:sp>
    </p:spTree>
    <p:extLst>
      <p:ext uri="{BB962C8B-B14F-4D97-AF65-F5344CB8AC3E}">
        <p14:creationId xmlns:p14="http://schemas.microsoft.com/office/powerpoint/2010/main" val="2810133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4</a:t>
            </a:fld>
            <a:endParaRPr lang="en-US" dirty="0"/>
          </a:p>
        </p:txBody>
      </p:sp>
      <p:sp>
        <p:nvSpPr>
          <p:cNvPr id="5" name="Footer Placeholder 3">
            <a:extLst>
              <a:ext uri="{FF2B5EF4-FFF2-40B4-BE49-F238E27FC236}">
                <a16:creationId xmlns:a16="http://schemas.microsoft.com/office/drawing/2014/main" id="{AD23955F-B648-0F70-A1D5-1E671428132D}"/>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TREATMENT PREDICTION</a:t>
            </a:r>
          </a:p>
        </p:txBody>
      </p:sp>
      <p:sp>
        <p:nvSpPr>
          <p:cNvPr id="8" name="Title 1">
            <a:extLst>
              <a:ext uri="{FF2B5EF4-FFF2-40B4-BE49-F238E27FC236}">
                <a16:creationId xmlns:a16="http://schemas.microsoft.com/office/drawing/2014/main" id="{63BEABE1-7DED-0A78-D84B-0D0254F2AE4E}"/>
              </a:ext>
            </a:extLst>
          </p:cNvPr>
          <p:cNvSpPr txBox="1">
            <a:spLocks/>
          </p:cNvSpPr>
          <p:nvPr/>
        </p:nvSpPr>
        <p:spPr>
          <a:xfrm>
            <a:off x="877824" y="908185"/>
            <a:ext cx="4739205" cy="612710"/>
          </a:xfrm>
          <a:prstGeom prst="rect">
            <a:avLst/>
          </a:prstGeom>
        </p:spPr>
        <p:txBody>
          <a:bodyPr vert="horz" lIns="0" tIns="0" rIns="0" bIns="0" rtlCol="0" anchor="b" anchorCtr="0">
            <a:noAutofit/>
          </a:bodyPr>
          <a:lstStyle>
            <a:lvl1pPr algn="l" defTabSz="914400" rtl="0" eaLnBrk="1" latinLnBrk="0" hangingPunct="1">
              <a:lnSpc>
                <a:spcPts val="5200"/>
              </a:lnSpc>
              <a:spcBef>
                <a:spcPct val="0"/>
              </a:spcBef>
              <a:buNone/>
              <a:defRPr sz="3600" kern="1200" cap="all" spc="0" baseline="0">
                <a:solidFill>
                  <a:schemeClr val="tx1"/>
                </a:solidFill>
                <a:latin typeface="+mn-lt"/>
                <a:ea typeface="+mj-ea"/>
                <a:cs typeface="Posterama" panose="020B0504020200020000" pitchFamily="34" charset="0"/>
              </a:defRPr>
            </a:lvl1pPr>
          </a:lstStyle>
          <a:p>
            <a:pPr algn="ctr"/>
            <a:r>
              <a:rPr lang="en-IN" sz="4750" b="0" i="0" dirty="0">
                <a:solidFill>
                  <a:srgbClr val="0D0D0D"/>
                </a:solidFill>
                <a:effectLst/>
                <a:latin typeface="+mj-lt"/>
              </a:rPr>
              <a:t>Related Work</a:t>
            </a:r>
            <a:endParaRPr lang="en-IN" sz="4750" dirty="0">
              <a:latin typeface="+mj-lt"/>
            </a:endParaRPr>
          </a:p>
        </p:txBody>
      </p:sp>
      <p:pic>
        <p:nvPicPr>
          <p:cNvPr id="2050" name="Picture 2">
            <a:extLst>
              <a:ext uri="{FF2B5EF4-FFF2-40B4-BE49-F238E27FC236}">
                <a16:creationId xmlns:a16="http://schemas.microsoft.com/office/drawing/2014/main" id="{8A8EA5EC-A30E-617A-8187-703A66356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143" y="1466384"/>
            <a:ext cx="2883354" cy="28833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7859BEE-B92D-BBDF-2FD6-7873623B898C}"/>
              </a:ext>
            </a:extLst>
          </p:cNvPr>
          <p:cNvSpPr txBox="1"/>
          <p:nvPr/>
        </p:nvSpPr>
        <p:spPr>
          <a:xfrm>
            <a:off x="4739950" y="1775932"/>
            <a:ext cx="7392951" cy="2000548"/>
          </a:xfrm>
          <a:prstGeom prst="rect">
            <a:avLst/>
          </a:prstGeom>
          <a:noFill/>
        </p:spPr>
        <p:txBody>
          <a:bodyPr wrap="square" rtlCol="0">
            <a:spAutoFit/>
          </a:bodyPr>
          <a:lstStyle/>
          <a:p>
            <a:pPr marL="285750" indent="-285750" algn="l">
              <a:buFont typeface="Arial" panose="020B0604020202020204" pitchFamily="34" charset="0"/>
              <a:buChar char="•"/>
            </a:pPr>
            <a:r>
              <a:rPr lang="en-US" sz="1550" b="1" i="0" dirty="0">
                <a:solidFill>
                  <a:srgbClr val="0D0D0D"/>
                </a:solidFill>
                <a:effectLst/>
                <a:latin typeface="Bell MT" panose="02020503060305020303" pitchFamily="18" charset="0"/>
              </a:rPr>
              <a:t>Deep Learning Methods for Drug Response Prediction:</a:t>
            </a:r>
            <a:r>
              <a:rPr lang="en-US" sz="1550" b="0" i="0" dirty="0">
                <a:solidFill>
                  <a:srgbClr val="0D0D0D"/>
                </a:solidFill>
                <a:effectLst/>
                <a:latin typeface="Bell MT" panose="02020503060305020303" pitchFamily="18" charset="0"/>
              </a:rPr>
              <a:t> Drug response prediction (DRP) in cancer is an area where deep learning is showing significant potential. The general workflow for developing DRP models includes data preparation, model development, and performance analysis. Proper data preparation, such as feature representation and dataset partitioning, plays a crucial role in the success of these models. The development of neural network architectures involves the selection of modules, architecture, and learning schemes​ (</a:t>
            </a:r>
            <a:r>
              <a:rPr lang="en-US" sz="1550" b="0" i="0" dirty="0">
                <a:solidFill>
                  <a:srgbClr val="0D0D0D"/>
                </a:solidFill>
                <a:effectLst/>
                <a:latin typeface="Bell MT" panose="02020503060305020303" pitchFamily="18" charset="0"/>
                <a:hlinkClick r:id="rId3"/>
              </a:rPr>
              <a:t>https://www.frontiersin.org/articles/10.3389/fmed.2023.1086097/full</a:t>
            </a:r>
            <a:r>
              <a:rPr lang="en-US" sz="1550" b="0" i="0" dirty="0">
                <a:solidFill>
                  <a:srgbClr val="0D0D0D"/>
                </a:solidFill>
                <a:effectLst/>
                <a:latin typeface="Bell MT" panose="02020503060305020303" pitchFamily="18" charset="0"/>
              </a:rPr>
              <a:t>)​.</a:t>
            </a:r>
          </a:p>
        </p:txBody>
      </p:sp>
      <p:sp>
        <p:nvSpPr>
          <p:cNvPr id="17" name="Rectangle 16">
            <a:extLst>
              <a:ext uri="{FF2B5EF4-FFF2-40B4-BE49-F238E27FC236}">
                <a16:creationId xmlns:a16="http://schemas.microsoft.com/office/drawing/2014/main" id="{F5CD5FE6-353E-12F5-13CF-A8D995341587}"/>
              </a:ext>
            </a:extLst>
          </p:cNvPr>
          <p:cNvSpPr/>
          <p:nvPr/>
        </p:nvSpPr>
        <p:spPr>
          <a:xfrm>
            <a:off x="1576873" y="5391616"/>
            <a:ext cx="1045029" cy="5271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381BD95D-EF29-E788-3EC1-FCE4DDEA53B0}"/>
              </a:ext>
            </a:extLst>
          </p:cNvPr>
          <p:cNvSpPr txBox="1"/>
          <p:nvPr/>
        </p:nvSpPr>
        <p:spPr>
          <a:xfrm>
            <a:off x="774442" y="4338739"/>
            <a:ext cx="11355354" cy="2239074"/>
          </a:xfrm>
          <a:prstGeom prst="rect">
            <a:avLst/>
          </a:prstGeom>
          <a:noFill/>
        </p:spPr>
        <p:txBody>
          <a:bodyPr wrap="square" rtlCol="0">
            <a:spAutoFit/>
          </a:bodyPr>
          <a:lstStyle/>
          <a:p>
            <a:pPr marL="285750" indent="-285750" algn="l">
              <a:buFont typeface="Arial" panose="020B0604020202020204" pitchFamily="34" charset="0"/>
              <a:buChar char="•"/>
            </a:pPr>
            <a:r>
              <a:rPr lang="en-US" sz="1550" b="1" i="0" dirty="0">
                <a:solidFill>
                  <a:srgbClr val="0D0D0D"/>
                </a:solidFill>
                <a:effectLst/>
                <a:latin typeface="Bell MT" panose="02020503060305020303" pitchFamily="18" charset="0"/>
              </a:rPr>
              <a:t>Deep Learning in Cancer Diagnosis and Treatment Selection:</a:t>
            </a:r>
            <a:r>
              <a:rPr lang="en-US" sz="1550" b="0" i="0" dirty="0">
                <a:solidFill>
                  <a:srgbClr val="0D0D0D"/>
                </a:solidFill>
                <a:effectLst/>
                <a:latin typeface="Bell MT" panose="02020503060305020303" pitchFamily="18" charset="0"/>
              </a:rPr>
              <a:t> Deep learning (DL) has emerged as a powerful tool for cancer diagnosis, prognosis, and treatment selection. Researchers are exploring explainability techniques to make DL models more transparent, aiding in resolving disagreements between clinicians and models.​ (</a:t>
            </a:r>
            <a:r>
              <a:rPr lang="en-US" sz="1550" b="0" i="0" dirty="0">
                <a:solidFill>
                  <a:srgbClr val="0D0D0D"/>
                </a:solidFill>
                <a:effectLst/>
                <a:latin typeface="Bell MT" panose="02020503060305020303" pitchFamily="18" charset="0"/>
                <a:hlinkClick r:id="rId4"/>
              </a:rPr>
              <a:t>https://genomemedicine.biomedcentral.com/articles/10.1186/s13073-021-00968-x</a:t>
            </a:r>
            <a:r>
              <a:rPr lang="en-US" sz="1550" b="0" i="0" dirty="0">
                <a:solidFill>
                  <a:srgbClr val="0D0D0D"/>
                </a:solidFill>
                <a:effectLst/>
                <a:latin typeface="Bell MT" panose="02020503060305020303" pitchFamily="18" charset="0"/>
              </a:rPr>
              <a:t>)</a:t>
            </a:r>
          </a:p>
          <a:p>
            <a:pPr marL="285750" indent="-285750" algn="l">
              <a:buFont typeface="Arial" panose="020B0604020202020204" pitchFamily="34" charset="0"/>
              <a:buChar char="•"/>
            </a:pPr>
            <a:r>
              <a:rPr lang="en-US" sz="1550" b="1" i="0" dirty="0">
                <a:solidFill>
                  <a:srgbClr val="0D0D0D"/>
                </a:solidFill>
                <a:effectLst/>
                <a:latin typeface="Bell MT" panose="02020503060305020303" pitchFamily="18" charset="0"/>
              </a:rPr>
              <a:t>Cancer Genomics for Transforming Diagnosis and Treatment: </a:t>
            </a:r>
            <a:r>
              <a:rPr lang="en-US" sz="1550" b="0" i="0" dirty="0">
                <a:solidFill>
                  <a:srgbClr val="0D0D0D"/>
                </a:solidFill>
                <a:effectLst/>
                <a:latin typeface="Bell MT" panose="02020503060305020303" pitchFamily="18" charset="0"/>
              </a:rPr>
              <a:t>Genomic sequencing has revolutionized the way cancer is diagnosed and treated. By identifying specific mutations, oncologists can tailor targeted therapies to individual tumor profiles. A significant application of cancer genomics is in mesothelioma, where the evolution of somatic mutations is being studied to improve treatment strategies. The MEDUSA (Mesothelioma evolution: deciphering druggable somatic alterations) project aims to build predictive models to stratify existing therapies and identify new therapeutic vulnerabilities​ (</a:t>
            </a:r>
            <a:r>
              <a:rPr lang="en-US" sz="1550" b="0" i="0" dirty="0">
                <a:solidFill>
                  <a:srgbClr val="0D0D0D"/>
                </a:solidFill>
                <a:effectLst/>
                <a:latin typeface="Bell MT" panose="02020503060305020303" pitchFamily="18" charset="0"/>
                <a:hlinkClick r:id="rId5"/>
              </a:rPr>
              <a:t>https://www.nature.com/articles/d42473-022-00041-0</a:t>
            </a:r>
            <a:r>
              <a:rPr lang="en-US" sz="1550" b="0" i="0" dirty="0">
                <a:solidFill>
                  <a:srgbClr val="0D0D0D"/>
                </a:solidFill>
                <a:effectLst/>
                <a:latin typeface="Bell MT" panose="02020503060305020303" pitchFamily="18" charset="0"/>
              </a:rPr>
              <a:t>)​.</a:t>
            </a:r>
          </a:p>
        </p:txBody>
      </p:sp>
    </p:spTree>
    <p:extLst>
      <p:ext uri="{BB962C8B-B14F-4D97-AF65-F5344CB8AC3E}">
        <p14:creationId xmlns:p14="http://schemas.microsoft.com/office/powerpoint/2010/main" val="2590855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24CB56-834B-738F-F2F9-0CEBA39E2BEC}"/>
              </a:ext>
            </a:extLst>
          </p:cNvPr>
          <p:cNvSpPr>
            <a:spLocks noGrp="1"/>
          </p:cNvSpPr>
          <p:nvPr>
            <p:ph type="title"/>
          </p:nvPr>
        </p:nvSpPr>
        <p:spPr/>
        <p:txBody>
          <a:bodyPr/>
          <a:lstStyle/>
          <a:p>
            <a:r>
              <a:rPr lang="en-IN" b="0" i="0" dirty="0">
                <a:solidFill>
                  <a:srgbClr val="0D0D0D"/>
                </a:solidFill>
                <a:effectLst/>
                <a:latin typeface="Söhne"/>
              </a:rPr>
              <a:t>OUR</a:t>
            </a:r>
            <a:br>
              <a:rPr lang="en-IN" b="0" i="0" dirty="0">
                <a:solidFill>
                  <a:srgbClr val="0D0D0D"/>
                </a:solidFill>
                <a:effectLst/>
                <a:latin typeface="Söhne"/>
              </a:rPr>
            </a:br>
            <a:r>
              <a:rPr lang="en-IN" b="0" i="0" dirty="0">
                <a:solidFill>
                  <a:srgbClr val="0D0D0D"/>
                </a:solidFill>
                <a:effectLst/>
                <a:latin typeface="Söhne"/>
              </a:rPr>
              <a:t>APPROACH</a:t>
            </a:r>
            <a:endParaRPr lang="en-IN" dirty="0"/>
          </a:p>
        </p:txBody>
      </p:sp>
      <p:pic>
        <p:nvPicPr>
          <p:cNvPr id="46" name="Picture Placeholder 45" descr="Silver metal newtons cradle">
            <a:extLst>
              <a:ext uri="{FF2B5EF4-FFF2-40B4-BE49-F238E27FC236}">
                <a16:creationId xmlns:a16="http://schemas.microsoft.com/office/drawing/2014/main" id="{1AEB2E84-B928-01E0-C634-CC8E7409EA30}"/>
              </a:ext>
            </a:extLst>
          </p:cNvPr>
          <p:cNvPicPr>
            <a:picLocks noGrp="1" noChangeAspect="1"/>
          </p:cNvPicPr>
          <p:nvPr>
            <p:ph type="pic" sz="quarter" idx="18"/>
          </p:nvPr>
        </p:nvPicPr>
        <p:blipFill rotWithShape="1">
          <a:blip r:embed="rId4"/>
          <a:srcRect l="4783" t="-386" r="30772" b="16536"/>
          <a:stretch/>
        </p:blipFill>
        <p:spPr>
          <a:xfrm>
            <a:off x="5330825" y="2971800"/>
            <a:ext cx="914400" cy="914399"/>
          </a:xfrm>
          <a:ln>
            <a:solidFill>
              <a:schemeClr val="tx1"/>
            </a:solidFill>
          </a:ln>
        </p:spPr>
      </p:pic>
      <p:pic>
        <p:nvPicPr>
          <p:cNvPr id="48" name="Picture Placeholder 47" descr="Person using iPad">
            <a:extLst>
              <a:ext uri="{FF2B5EF4-FFF2-40B4-BE49-F238E27FC236}">
                <a16:creationId xmlns:a16="http://schemas.microsoft.com/office/drawing/2014/main" id="{2BD62A7E-A8E0-773E-3277-82B1BF1E318C}"/>
              </a:ext>
            </a:extLst>
          </p:cNvPr>
          <p:cNvPicPr>
            <a:picLocks noGrp="1" noChangeAspect="1"/>
          </p:cNvPicPr>
          <p:nvPr>
            <p:ph type="pic" sz="quarter" idx="19"/>
          </p:nvPr>
        </p:nvPicPr>
        <p:blipFill rotWithShape="1">
          <a:blip r:embed="rId5"/>
          <a:srcRect l="22081" t="1858" r="11186" b="-1858"/>
          <a:stretch/>
        </p:blipFill>
        <p:spPr>
          <a:xfrm>
            <a:off x="5330825" y="5166360"/>
            <a:ext cx="914400" cy="914400"/>
          </a:xfrm>
        </p:spPr>
      </p:pic>
      <p:sp>
        <p:nvSpPr>
          <p:cNvPr id="27" name="Content Placeholder 9">
            <a:extLst>
              <a:ext uri="{FF2B5EF4-FFF2-40B4-BE49-F238E27FC236}">
                <a16:creationId xmlns:a16="http://schemas.microsoft.com/office/drawing/2014/main" id="{7953F98C-6455-A754-1C0E-3C931ABFE38D}"/>
              </a:ext>
            </a:extLst>
          </p:cNvPr>
          <p:cNvSpPr>
            <a:spLocks noGrp="1"/>
          </p:cNvSpPr>
          <p:nvPr>
            <p:ph sz="half" idx="2"/>
          </p:nvPr>
        </p:nvSpPr>
        <p:spPr>
          <a:xfrm>
            <a:off x="6419464" y="538127"/>
            <a:ext cx="5654350" cy="6044838"/>
          </a:xfrm>
        </p:spPr>
        <p:txBody>
          <a:bodyPr/>
          <a:lstStyle/>
          <a:p>
            <a:pPr marL="285750" indent="-285750">
              <a:buFont typeface="Wingdings" panose="05000000000000000000" pitchFamily="2" charset="2"/>
              <a:buChar char="q"/>
            </a:pPr>
            <a:r>
              <a:rPr lang="en-US" sz="1600" dirty="0">
                <a:solidFill>
                  <a:srgbClr val="0D0D0D"/>
                </a:solidFill>
                <a:latin typeface="Bell MT" panose="02020503060305020303" pitchFamily="18" charset="0"/>
              </a:rPr>
              <a:t>We utilized data from The Cancer Genome Atlas (TCGA), a comprehensive source of cancer biomarkers and clinical information, to predict outcomes in cancer treatment.</a:t>
            </a:r>
          </a:p>
          <a:p>
            <a:pPr marL="285750" indent="-285750">
              <a:buFont typeface="Wingdings" panose="05000000000000000000" pitchFamily="2" charset="2"/>
              <a:buChar char="q"/>
            </a:pPr>
            <a:r>
              <a:rPr lang="en-US" sz="1600" b="1" dirty="0">
                <a:solidFill>
                  <a:srgbClr val="0D0D0D"/>
                </a:solidFill>
                <a:latin typeface="Bell MT" panose="02020503060305020303" pitchFamily="18" charset="0"/>
              </a:rPr>
              <a:t>Key Objectives:</a:t>
            </a:r>
          </a:p>
          <a:p>
            <a:pPr marL="514350" lvl="1" indent="-285750">
              <a:buFont typeface="Wingdings" panose="05000000000000000000" pitchFamily="2" charset="2"/>
              <a:buChar char="§"/>
            </a:pPr>
            <a:r>
              <a:rPr lang="en-US" sz="1600" dirty="0">
                <a:solidFill>
                  <a:srgbClr val="0D0D0D"/>
                </a:solidFill>
                <a:latin typeface="Bell MT" panose="02020503060305020303" pitchFamily="18" charset="0"/>
              </a:rPr>
              <a:t>Forecast patient survival rates using “Vital Status."</a:t>
            </a:r>
          </a:p>
          <a:p>
            <a:pPr marL="514350" lvl="1" indent="-285750">
              <a:buFont typeface="Wingdings" panose="05000000000000000000" pitchFamily="2" charset="2"/>
              <a:buChar char="§"/>
            </a:pPr>
            <a:r>
              <a:rPr lang="en-US" sz="1600" dirty="0">
                <a:solidFill>
                  <a:srgbClr val="0D0D0D"/>
                </a:solidFill>
                <a:latin typeface="Bell MT" panose="02020503060305020303" pitchFamily="18" charset="0"/>
              </a:rPr>
              <a:t>Identify cancer stage through "AJCC Pathologic Stage."</a:t>
            </a:r>
          </a:p>
          <a:p>
            <a:pPr marL="514350" lvl="1" indent="-285750">
              <a:buFont typeface="Wingdings" panose="05000000000000000000" pitchFamily="2" charset="2"/>
              <a:buChar char="§"/>
            </a:pPr>
            <a:r>
              <a:rPr lang="en-US" sz="1600" dirty="0">
                <a:solidFill>
                  <a:srgbClr val="0D0D0D"/>
                </a:solidFill>
                <a:latin typeface="Bell MT" panose="02020503060305020303" pitchFamily="18" charset="0"/>
              </a:rPr>
              <a:t>Determine the “Treatment Type”, focusing on radiation therapy and pharmaceutical therapy.</a:t>
            </a:r>
          </a:p>
          <a:p>
            <a:pPr marL="514350" lvl="1" indent="-285750">
              <a:buFont typeface="Wingdings" panose="05000000000000000000" pitchFamily="2" charset="2"/>
              <a:buChar char="§"/>
            </a:pPr>
            <a:r>
              <a:rPr lang="en-US" sz="1600" dirty="0">
                <a:solidFill>
                  <a:srgbClr val="0D0D0D"/>
                </a:solidFill>
                <a:latin typeface="Bell MT" panose="02020503060305020303" pitchFamily="18" charset="0"/>
              </a:rPr>
              <a:t>To do this, we used “</a:t>
            </a:r>
            <a:r>
              <a:rPr lang="en-US" sz="1600" dirty="0" err="1">
                <a:solidFill>
                  <a:srgbClr val="0D0D0D"/>
                </a:solidFill>
                <a:latin typeface="Bell MT" panose="02020503060305020303" pitchFamily="18" charset="0"/>
              </a:rPr>
              <a:t>vital_status</a:t>
            </a:r>
            <a:r>
              <a:rPr lang="en-US" sz="1600" dirty="0">
                <a:solidFill>
                  <a:srgbClr val="0D0D0D"/>
                </a:solidFill>
                <a:latin typeface="Bell MT" panose="02020503060305020303" pitchFamily="18" charset="0"/>
              </a:rPr>
              <a:t>”, “</a:t>
            </a:r>
            <a:r>
              <a:rPr lang="en-US" sz="1600" dirty="0" err="1">
                <a:solidFill>
                  <a:srgbClr val="0D0D0D"/>
                </a:solidFill>
                <a:latin typeface="Bell MT" panose="02020503060305020303" pitchFamily="18" charset="0"/>
              </a:rPr>
              <a:t>ajcc_pathologic_stage</a:t>
            </a:r>
            <a:r>
              <a:rPr lang="en-US" sz="1600" dirty="0">
                <a:solidFill>
                  <a:srgbClr val="0D0D0D"/>
                </a:solidFill>
                <a:latin typeface="Bell MT" panose="02020503060305020303" pitchFamily="18" charset="0"/>
              </a:rPr>
              <a:t>”, and “</a:t>
            </a:r>
            <a:r>
              <a:rPr lang="en-US" sz="1600" dirty="0" err="1">
                <a:solidFill>
                  <a:srgbClr val="0D0D0D"/>
                </a:solidFill>
                <a:latin typeface="Bell MT" panose="02020503060305020303" pitchFamily="18" charset="0"/>
              </a:rPr>
              <a:t>treatment_type</a:t>
            </a:r>
            <a:r>
              <a:rPr lang="en-US" sz="1600" dirty="0">
                <a:solidFill>
                  <a:srgbClr val="0D0D0D"/>
                </a:solidFill>
                <a:latin typeface="Bell MT" panose="02020503060305020303" pitchFamily="18" charset="0"/>
              </a:rPr>
              <a:t>” as our target columns from the dataset.</a:t>
            </a:r>
          </a:p>
          <a:p>
            <a:pPr marL="285750" indent="-285750">
              <a:buFont typeface="Wingdings" panose="05000000000000000000" pitchFamily="2" charset="2"/>
              <a:buChar char="q"/>
            </a:pPr>
            <a:r>
              <a:rPr lang="en-US" sz="1600" b="1" dirty="0">
                <a:solidFill>
                  <a:srgbClr val="0D0D0D"/>
                </a:solidFill>
                <a:latin typeface="Bell MT" panose="02020503060305020303" pitchFamily="18" charset="0"/>
              </a:rPr>
              <a:t>Model Structure:</a:t>
            </a:r>
          </a:p>
          <a:p>
            <a:pPr marL="514350" lvl="1" indent="-285750">
              <a:buFont typeface="Wingdings" panose="05000000000000000000" pitchFamily="2" charset="2"/>
              <a:buChar char="§"/>
            </a:pPr>
            <a:r>
              <a:rPr lang="en-US" sz="1600" dirty="0">
                <a:solidFill>
                  <a:srgbClr val="0D0D0D"/>
                </a:solidFill>
                <a:latin typeface="Bell MT" panose="02020503060305020303" pitchFamily="18" charset="0"/>
              </a:rPr>
              <a:t>Implemented a Multioutput Classifier to address multiple target columns simultaneously.</a:t>
            </a:r>
          </a:p>
          <a:p>
            <a:pPr marL="514350" lvl="1" indent="-285750">
              <a:buFont typeface="Wingdings" panose="05000000000000000000" pitchFamily="2" charset="2"/>
              <a:buChar char="§"/>
            </a:pPr>
            <a:r>
              <a:rPr lang="en-US" sz="1600" dirty="0">
                <a:solidFill>
                  <a:srgbClr val="0D0D0D"/>
                </a:solidFill>
                <a:latin typeface="Bell MT" panose="02020503060305020303" pitchFamily="18" charset="0"/>
              </a:rPr>
              <a:t>Tested different base classifiers, including Naive Bayes (NB), Decision Trees (DT), Random Forest (RF), and Logistic Regression.</a:t>
            </a:r>
          </a:p>
          <a:p>
            <a:pPr marL="285750" indent="-285750">
              <a:buFont typeface="Wingdings" panose="05000000000000000000" pitchFamily="2" charset="2"/>
              <a:buChar char="q"/>
            </a:pPr>
            <a:r>
              <a:rPr lang="en-US" sz="1600" b="1" dirty="0">
                <a:solidFill>
                  <a:srgbClr val="0D0D0D"/>
                </a:solidFill>
                <a:latin typeface="Bell MT" panose="02020503060305020303" pitchFamily="18" charset="0"/>
              </a:rPr>
              <a:t>Approach to Model Selection:</a:t>
            </a:r>
          </a:p>
          <a:p>
            <a:pPr marL="571500" lvl="1" indent="-342900">
              <a:buFont typeface="Wingdings" panose="05000000000000000000" pitchFamily="2" charset="2"/>
              <a:buChar char="§"/>
            </a:pPr>
            <a:r>
              <a:rPr lang="en-US" sz="1600" dirty="0">
                <a:solidFill>
                  <a:srgbClr val="0D0D0D"/>
                </a:solidFill>
                <a:latin typeface="Bell MT" panose="02020503060305020303" pitchFamily="18" charset="0"/>
              </a:rPr>
              <a:t>Compared base classifiers to find the best model for our specific predictions.</a:t>
            </a:r>
          </a:p>
          <a:p>
            <a:pPr marL="571500" lvl="1" indent="-342900">
              <a:buFont typeface="Wingdings" panose="05000000000000000000" pitchFamily="2" charset="2"/>
              <a:buChar char="§"/>
            </a:pPr>
            <a:r>
              <a:rPr lang="en-US" sz="1600" dirty="0">
                <a:solidFill>
                  <a:srgbClr val="0D0D0D"/>
                </a:solidFill>
                <a:latin typeface="Bell MT" panose="02020503060305020303" pitchFamily="18" charset="0"/>
              </a:rPr>
              <a:t>Considered metrics like accuracy, precision, and recall to evaluate model performance.</a:t>
            </a:r>
            <a:endParaRPr lang="en-IN" sz="1600" dirty="0">
              <a:latin typeface="Bell MT" panose="02020503060305020303" pitchFamily="18" charset="0"/>
            </a:endParaRPr>
          </a:p>
        </p:txBody>
      </p:sp>
      <p:sp>
        <p:nvSpPr>
          <p:cNvPr id="28" name="Footer Placeholder 3">
            <a:extLst>
              <a:ext uri="{FF2B5EF4-FFF2-40B4-BE49-F238E27FC236}">
                <a16:creationId xmlns:a16="http://schemas.microsoft.com/office/drawing/2014/main" id="{7DFACBD7-C229-F162-0BD2-241BBB635A85}"/>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TREATMENT PREDICTION</a:t>
            </a:r>
          </a:p>
        </p:txBody>
      </p:sp>
      <p:pic>
        <p:nvPicPr>
          <p:cNvPr id="31" name="Video 29" title="Person In A Lab">
            <a:hlinkClick r:id="" action="ppaction://media"/>
            <a:extLst>
              <a:ext uri="{FF2B5EF4-FFF2-40B4-BE49-F238E27FC236}">
                <a16:creationId xmlns:a16="http://schemas.microsoft.com/office/drawing/2014/main" id="{E2E2F7D9-8472-84A6-E9CD-A47D799207D0}"/>
              </a:ext>
            </a:extLst>
          </p:cNvPr>
          <p:cNvPicPr>
            <a:picLocks noGrp="1" noChangeAspect="1"/>
          </p:cNvPicPr>
          <p:nvPr>
            <p:ph type="pic" sz="quarter" idx="14"/>
            <a:videoFile r:link="rId2"/>
            <p:extLst>
              <p:ext uri="{DAA4B4D4-6D71-4841-9C94-3DE7FCFB9230}">
                <p14:media xmlns:p14="http://schemas.microsoft.com/office/powerpoint/2010/main" r:embed="rId1"/>
              </p:ext>
            </p:extLst>
          </p:nvPr>
        </p:nvPicPr>
        <p:blipFill>
          <a:blip r:embed="rId6"/>
          <a:srcRect l="21875" r="21875"/>
          <a:stretch>
            <a:fillRect/>
          </a:stretch>
        </p:blipFill>
        <p:spPr>
          <a:xfrm>
            <a:off x="1298575" y="538127"/>
            <a:ext cx="3200400" cy="3200400"/>
          </a:xfrm>
          <a:prstGeom prst="round2DiagRect">
            <a:avLst>
              <a:gd name="adj1" fmla="val 0"/>
              <a:gd name="adj2" fmla="val 26531"/>
            </a:avLst>
          </a:prstGeom>
        </p:spPr>
      </p:pic>
      <p:pic>
        <p:nvPicPr>
          <p:cNvPr id="44" name="Picture Placeholder 43" descr="Question mark against red wall">
            <a:extLst>
              <a:ext uri="{FF2B5EF4-FFF2-40B4-BE49-F238E27FC236}">
                <a16:creationId xmlns:a16="http://schemas.microsoft.com/office/drawing/2014/main" id="{F78410C2-6AA7-B0CA-E9A5-F14C05D7257F}"/>
              </a:ext>
            </a:extLst>
          </p:cNvPr>
          <p:cNvPicPr>
            <a:picLocks noGrp="1" noChangeAspect="1"/>
          </p:cNvPicPr>
          <p:nvPr>
            <p:ph type="pic" sz="quarter" idx="17"/>
          </p:nvPr>
        </p:nvPicPr>
        <p:blipFill rotWithShape="1">
          <a:blip r:embed="rId7"/>
          <a:srcRect l="39542" t="83" r="8" b="-83"/>
          <a:stretch/>
        </p:blipFill>
        <p:spPr>
          <a:xfrm>
            <a:off x="5330825" y="777239"/>
            <a:ext cx="914400" cy="914400"/>
          </a:xfrm>
          <a:prstGeom prst="rect">
            <a:avLst/>
          </a:prstGeom>
        </p:spPr>
      </p:pic>
      <p:sp>
        <p:nvSpPr>
          <p:cNvPr id="2" name="Slide Number Placeholder 3">
            <a:extLst>
              <a:ext uri="{FF2B5EF4-FFF2-40B4-BE49-F238E27FC236}">
                <a16:creationId xmlns:a16="http://schemas.microsoft.com/office/drawing/2014/main" id="{02EC4CFB-705A-F03B-5955-A08AC2DAFA2F}"/>
              </a:ext>
            </a:extLst>
          </p:cNvPr>
          <p:cNvSpPr>
            <a:spLocks noGrp="1"/>
          </p:cNvSpPr>
          <p:nvPr>
            <p:ph type="sldNum" sz="quarter" idx="11"/>
          </p:nvPr>
        </p:nvSpPr>
        <p:spPr>
          <a:xfrm>
            <a:off x="420624" y="6019801"/>
            <a:ext cx="457200" cy="184150"/>
          </a:xfrm>
        </p:spPr>
        <p:txBody>
          <a:bodyPr/>
          <a:lstStyle/>
          <a:p>
            <a:fld id="{75DF2D63-3FF5-D547-96B9-BE9CCD1ABA58}" type="slidenum">
              <a:rPr lang="en-US" smtClean="0"/>
              <a:pPr/>
              <a:t>5</a:t>
            </a:fld>
            <a:endParaRPr lang="en-US" dirty="0"/>
          </a:p>
        </p:txBody>
      </p:sp>
    </p:spTree>
    <p:extLst>
      <p:ext uri="{BB962C8B-B14F-4D97-AF65-F5344CB8AC3E}">
        <p14:creationId xmlns:p14="http://schemas.microsoft.com/office/powerpoint/2010/main" val="375673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597"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1"/>
                                        </p:tgtEl>
                                      </p:cBhvr>
                                    </p:cmd>
                                  </p:childTnLst>
                                </p:cTn>
                              </p:par>
                            </p:childTnLst>
                          </p:cTn>
                        </p:par>
                      </p:childTnLst>
                    </p:cTn>
                  </p:par>
                </p:childTnLst>
              </p:cTn>
              <p:nextCondLst>
                <p:cond evt="onClick" delay="0">
                  <p:tgtEl>
                    <p:spTgt spid="31"/>
                  </p:tgtEl>
                </p:cond>
              </p:nextCondLst>
            </p:seq>
            <p:video>
              <p:cMediaNode vol="80000" mute="1">
                <p:cTn id="12" repeatCount="indefinite" fill="hold" display="0">
                  <p:stCondLst>
                    <p:cond delay="indefinite"/>
                  </p:stCondLst>
                </p:cTn>
                <p:tgtEl>
                  <p:spTgt spid="3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2" title="Circling Molecule">
            <a:hlinkClick r:id="" action="ppaction://media"/>
            <a:extLst>
              <a:ext uri="{FF2B5EF4-FFF2-40B4-BE49-F238E27FC236}">
                <a16:creationId xmlns:a16="http://schemas.microsoft.com/office/drawing/2014/main" id="{473F0131-9B90-61AC-1621-A21222E88D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Experiment results and Discussion</a:t>
            </a:r>
          </a:p>
        </p:txBody>
      </p:sp>
      <p:sp>
        <p:nvSpPr>
          <p:cNvPr id="7" name="Footer Placeholder 3">
            <a:extLst>
              <a:ext uri="{FF2B5EF4-FFF2-40B4-BE49-F238E27FC236}">
                <a16:creationId xmlns:a16="http://schemas.microsoft.com/office/drawing/2014/main" id="{9726C234-513F-7E46-0088-5B7CFFBF135E}"/>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5">
                    <a:lumMod val="75000"/>
                  </a:schemeClr>
                </a:solidFill>
              </a:rPr>
              <a:t>CANCER GENOMICS AND TREATMENT PREDICTION</a:t>
            </a:r>
          </a:p>
        </p:txBody>
      </p:sp>
      <p:sp>
        <p:nvSpPr>
          <p:cNvPr id="8" name="Slide Number Placeholder 3">
            <a:extLst>
              <a:ext uri="{FF2B5EF4-FFF2-40B4-BE49-F238E27FC236}">
                <a16:creationId xmlns:a16="http://schemas.microsoft.com/office/drawing/2014/main" id="{ADC6ED2B-4C30-8EEA-E36B-DBC82B7B3DD5}"/>
              </a:ext>
            </a:extLst>
          </p:cNvPr>
          <p:cNvSpPr txBox="1">
            <a:spLocks/>
          </p:cNvSpPr>
          <p:nvPr/>
        </p:nvSpPr>
        <p:spPr>
          <a:xfrm>
            <a:off x="420624" y="6019801"/>
            <a:ext cx="457200" cy="1841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5DF2D63-3FF5-D547-96B9-BE9CCD1ABA58}" type="slidenum">
              <a:rPr lang="en-US" sz="1200" smtClean="0">
                <a:solidFill>
                  <a:schemeClr val="accent5">
                    <a:lumMod val="75000"/>
                  </a:schemeClr>
                </a:solidFill>
                <a:latin typeface="+mj-lt"/>
              </a:rPr>
              <a:pPr algn="ctr"/>
              <a:t>6</a:t>
            </a:fld>
            <a:endParaRPr lang="en-US" sz="1200" dirty="0">
              <a:solidFill>
                <a:schemeClr val="accent5">
                  <a:lumMod val="75000"/>
                </a:schemeClr>
              </a:solidFill>
              <a:latin typeface="+mj-lt"/>
            </a:endParaRPr>
          </a:p>
        </p:txBody>
      </p:sp>
      <p:cxnSp>
        <p:nvCxnSpPr>
          <p:cNvPr id="10" name="Straight Connector 9">
            <a:extLst>
              <a:ext uri="{FF2B5EF4-FFF2-40B4-BE49-F238E27FC236}">
                <a16:creationId xmlns:a16="http://schemas.microsoft.com/office/drawing/2014/main" id="{9ED0B653-FD2B-B2B4-3380-6E6AB79EC977}"/>
              </a:ext>
            </a:extLst>
          </p:cNvPr>
          <p:cNvCxnSpPr/>
          <p:nvPr/>
        </p:nvCxnSpPr>
        <p:spPr>
          <a:xfrm>
            <a:off x="643812" y="2696544"/>
            <a:ext cx="0" cy="3097763"/>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F21E0F-E6DC-A3DE-1E6F-DB8DC83DFD99}"/>
              </a:ext>
            </a:extLst>
          </p:cNvPr>
          <p:cNvSpPr txBox="1"/>
          <p:nvPr/>
        </p:nvSpPr>
        <p:spPr>
          <a:xfrm>
            <a:off x="1520952" y="4444198"/>
            <a:ext cx="9143999" cy="923330"/>
          </a:xfrm>
          <a:prstGeom prst="rect">
            <a:avLst/>
          </a:prstGeom>
          <a:noFill/>
        </p:spPr>
        <p:txBody>
          <a:bodyPr wrap="square">
            <a:spAutoFit/>
          </a:bodyPr>
          <a:lstStyle/>
          <a:p>
            <a:pPr algn="ctr"/>
            <a:r>
              <a:rPr lang="en-US" b="1" i="0" dirty="0">
                <a:solidFill>
                  <a:srgbClr val="0D0D0D"/>
                </a:solidFill>
                <a:effectLst/>
                <a:latin typeface="Bell MT" panose="02020503060305020303" pitchFamily="18" charset="0"/>
              </a:rPr>
              <a:t>Objective:</a:t>
            </a:r>
            <a:endParaRPr lang="en-US" b="0" i="0" dirty="0">
              <a:solidFill>
                <a:srgbClr val="0D0D0D"/>
              </a:solidFill>
              <a:effectLst/>
              <a:latin typeface="Bell MT" panose="02020503060305020303" pitchFamily="18" charset="0"/>
            </a:endParaRPr>
          </a:p>
          <a:p>
            <a:pPr algn="ctr"/>
            <a:r>
              <a:rPr lang="en-US" b="0" i="0" dirty="0">
                <a:solidFill>
                  <a:srgbClr val="0D0D0D"/>
                </a:solidFill>
                <a:effectLst/>
                <a:latin typeface="Bell MT" panose="02020503060305020303" pitchFamily="18" charset="0"/>
              </a:rPr>
              <a:t>Develop a robust model that enhances personalized cancer treatment by leveraging genomic insights.</a:t>
            </a:r>
          </a:p>
        </p:txBody>
      </p:sp>
    </p:spTree>
    <p:extLst>
      <p:ext uri="{BB962C8B-B14F-4D97-AF65-F5344CB8AC3E}">
        <p14:creationId xmlns:p14="http://schemas.microsoft.com/office/powerpoint/2010/main" val="292441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45141-45F1-0A77-FE4E-CBCA53A2BEB0}"/>
              </a:ext>
            </a:extLst>
          </p:cNvPr>
          <p:cNvSpPr>
            <a:spLocks noGrp="1"/>
          </p:cNvSpPr>
          <p:nvPr>
            <p:ph type="title"/>
          </p:nvPr>
        </p:nvSpPr>
        <p:spPr/>
        <p:txBody>
          <a:bodyPr/>
          <a:lstStyle/>
          <a:p>
            <a:r>
              <a:rPr lang="en-US" dirty="0"/>
              <a:t>Proposed Approach Overview</a:t>
            </a:r>
          </a:p>
        </p:txBody>
      </p:sp>
      <p:sp>
        <p:nvSpPr>
          <p:cNvPr id="6" name="Text Placeholder 5">
            <a:extLst>
              <a:ext uri="{FF2B5EF4-FFF2-40B4-BE49-F238E27FC236}">
                <a16:creationId xmlns:a16="http://schemas.microsoft.com/office/drawing/2014/main" id="{8A56D8AC-E390-DBD3-E5E6-5C36EE1E422A}"/>
              </a:ext>
            </a:extLst>
          </p:cNvPr>
          <p:cNvSpPr>
            <a:spLocks noGrp="1"/>
          </p:cNvSpPr>
          <p:nvPr>
            <p:ph type="body" sz="quarter" idx="16"/>
          </p:nvPr>
        </p:nvSpPr>
        <p:spPr>
          <a:xfrm>
            <a:off x="1298448" y="2441448"/>
            <a:ext cx="1817976" cy="758952"/>
          </a:xfrm>
        </p:spPr>
        <p:txBody>
          <a:bodyPr/>
          <a:lstStyle/>
          <a:p>
            <a:r>
              <a:rPr lang="en-US" dirty="0"/>
              <a:t>Data CLEANING AND Preprocessing</a:t>
            </a:r>
          </a:p>
        </p:txBody>
      </p:sp>
      <p:sp>
        <p:nvSpPr>
          <p:cNvPr id="7" name="Text Placeholder 6">
            <a:extLst>
              <a:ext uri="{FF2B5EF4-FFF2-40B4-BE49-F238E27FC236}">
                <a16:creationId xmlns:a16="http://schemas.microsoft.com/office/drawing/2014/main" id="{E09179A7-F937-7895-8FC1-19E3BCFE6A3B}"/>
              </a:ext>
            </a:extLst>
          </p:cNvPr>
          <p:cNvSpPr>
            <a:spLocks noGrp="1"/>
          </p:cNvSpPr>
          <p:nvPr>
            <p:ph type="body" sz="quarter" idx="17"/>
          </p:nvPr>
        </p:nvSpPr>
        <p:spPr/>
        <p:txBody>
          <a:bodyPr/>
          <a:lstStyle/>
          <a:p>
            <a:pPr algn="l"/>
            <a:r>
              <a:rPr lang="en-US" b="0" i="0" dirty="0">
                <a:solidFill>
                  <a:srgbClr val="0D0D0D"/>
                </a:solidFill>
                <a:effectLst/>
                <a:latin typeface="Bell MT" panose="02020503060305020303" pitchFamily="18" charset="0"/>
              </a:rPr>
              <a:t>Clean and standardize TCGA cancer data for analysis.</a:t>
            </a:r>
          </a:p>
        </p:txBody>
      </p:sp>
      <p:sp>
        <p:nvSpPr>
          <p:cNvPr id="8" name="Text Placeholder 7">
            <a:extLst>
              <a:ext uri="{FF2B5EF4-FFF2-40B4-BE49-F238E27FC236}">
                <a16:creationId xmlns:a16="http://schemas.microsoft.com/office/drawing/2014/main" id="{55462C4A-E218-EEFA-1C3B-FC78BE890049}"/>
              </a:ext>
            </a:extLst>
          </p:cNvPr>
          <p:cNvSpPr>
            <a:spLocks noGrp="1"/>
          </p:cNvSpPr>
          <p:nvPr>
            <p:ph type="body" sz="quarter" idx="18"/>
          </p:nvPr>
        </p:nvSpPr>
        <p:spPr>
          <a:xfrm>
            <a:off x="3383279" y="2441448"/>
            <a:ext cx="1561945" cy="758952"/>
          </a:xfrm>
        </p:spPr>
        <p:txBody>
          <a:bodyPr/>
          <a:lstStyle/>
          <a:p>
            <a:r>
              <a:rPr lang="en-US" dirty="0"/>
              <a:t>EXPLORATORY DATA ANALYSIS</a:t>
            </a:r>
          </a:p>
        </p:txBody>
      </p:sp>
      <p:sp>
        <p:nvSpPr>
          <p:cNvPr id="9" name="Text Placeholder 8">
            <a:extLst>
              <a:ext uri="{FF2B5EF4-FFF2-40B4-BE49-F238E27FC236}">
                <a16:creationId xmlns:a16="http://schemas.microsoft.com/office/drawing/2014/main" id="{54E48D88-9438-AF74-9E7B-54985E0231C6}"/>
              </a:ext>
            </a:extLst>
          </p:cNvPr>
          <p:cNvSpPr>
            <a:spLocks noGrp="1"/>
          </p:cNvSpPr>
          <p:nvPr>
            <p:ph type="body" sz="quarter" idx="19"/>
          </p:nvPr>
        </p:nvSpPr>
        <p:spPr/>
        <p:txBody>
          <a:bodyPr/>
          <a:lstStyle/>
          <a:p>
            <a:pPr algn="l"/>
            <a:r>
              <a:rPr lang="en-US" b="0" i="0" dirty="0">
                <a:solidFill>
                  <a:srgbClr val="0D0D0D"/>
                </a:solidFill>
                <a:effectLst/>
                <a:latin typeface="Bell MT" panose="02020503060305020303" pitchFamily="18" charset="0"/>
              </a:rPr>
              <a:t>Identify patterns and potential biomarkers in the data.</a:t>
            </a:r>
          </a:p>
        </p:txBody>
      </p:sp>
      <p:sp>
        <p:nvSpPr>
          <p:cNvPr id="10" name="Text Placeholder 9">
            <a:extLst>
              <a:ext uri="{FF2B5EF4-FFF2-40B4-BE49-F238E27FC236}">
                <a16:creationId xmlns:a16="http://schemas.microsoft.com/office/drawing/2014/main" id="{04554076-E5E4-8026-26DB-B67E2F12CFD7}"/>
              </a:ext>
            </a:extLst>
          </p:cNvPr>
          <p:cNvSpPr>
            <a:spLocks noGrp="1"/>
          </p:cNvSpPr>
          <p:nvPr>
            <p:ph type="body" sz="quarter" idx="20"/>
          </p:nvPr>
        </p:nvSpPr>
        <p:spPr>
          <a:xfrm>
            <a:off x="5468112" y="2441448"/>
            <a:ext cx="1669806" cy="758952"/>
          </a:xfrm>
        </p:spPr>
        <p:txBody>
          <a:bodyPr/>
          <a:lstStyle/>
          <a:p>
            <a:r>
              <a:rPr lang="en-US" dirty="0"/>
              <a:t>Model Development</a:t>
            </a:r>
          </a:p>
        </p:txBody>
      </p:sp>
      <p:sp>
        <p:nvSpPr>
          <p:cNvPr id="11" name="Text Placeholder 10">
            <a:extLst>
              <a:ext uri="{FF2B5EF4-FFF2-40B4-BE49-F238E27FC236}">
                <a16:creationId xmlns:a16="http://schemas.microsoft.com/office/drawing/2014/main" id="{EAE8038A-B730-4711-D7B5-851B7FAAD8A7}"/>
              </a:ext>
            </a:extLst>
          </p:cNvPr>
          <p:cNvSpPr>
            <a:spLocks noGrp="1"/>
          </p:cNvSpPr>
          <p:nvPr>
            <p:ph type="body" sz="quarter" idx="21"/>
          </p:nvPr>
        </p:nvSpPr>
        <p:spPr>
          <a:xfrm>
            <a:off x="5468112" y="3730752"/>
            <a:ext cx="1380557" cy="1143000"/>
          </a:xfrm>
        </p:spPr>
        <p:txBody>
          <a:bodyPr/>
          <a:lstStyle/>
          <a:p>
            <a:pPr>
              <a:spcBef>
                <a:spcPts val="0"/>
              </a:spcBef>
              <a:spcAft>
                <a:spcPts val="0"/>
              </a:spcAft>
            </a:pPr>
            <a:r>
              <a:rPr lang="en-US" b="0" i="0" dirty="0">
                <a:solidFill>
                  <a:srgbClr val="0D0D0D"/>
                </a:solidFill>
                <a:effectLst/>
                <a:latin typeface="Bell MT" panose="02020503060305020303" pitchFamily="18" charset="0"/>
              </a:rPr>
              <a:t>Apply machine learning to predict treatment outcomes based on genomic profiles.</a:t>
            </a:r>
            <a:endParaRPr lang="en-US" dirty="0">
              <a:latin typeface="Bell MT" panose="02020503060305020303" pitchFamily="18" charset="0"/>
            </a:endParaRPr>
          </a:p>
        </p:txBody>
      </p:sp>
      <p:sp>
        <p:nvSpPr>
          <p:cNvPr id="12" name="Text Placeholder 11">
            <a:extLst>
              <a:ext uri="{FF2B5EF4-FFF2-40B4-BE49-F238E27FC236}">
                <a16:creationId xmlns:a16="http://schemas.microsoft.com/office/drawing/2014/main" id="{357CF821-3BB7-EAAC-D7BB-89DCEE250798}"/>
              </a:ext>
            </a:extLst>
          </p:cNvPr>
          <p:cNvSpPr>
            <a:spLocks noGrp="1"/>
          </p:cNvSpPr>
          <p:nvPr>
            <p:ph type="body" sz="quarter" idx="22"/>
          </p:nvPr>
        </p:nvSpPr>
        <p:spPr>
          <a:xfrm>
            <a:off x="7552944" y="2441448"/>
            <a:ext cx="1361896" cy="758952"/>
          </a:xfrm>
        </p:spPr>
        <p:txBody>
          <a:bodyPr/>
          <a:lstStyle/>
          <a:p>
            <a:r>
              <a:rPr lang="en-US" dirty="0"/>
              <a:t>Validation</a:t>
            </a:r>
          </a:p>
        </p:txBody>
      </p:sp>
      <p:sp>
        <p:nvSpPr>
          <p:cNvPr id="13" name="Text Placeholder 12">
            <a:extLst>
              <a:ext uri="{FF2B5EF4-FFF2-40B4-BE49-F238E27FC236}">
                <a16:creationId xmlns:a16="http://schemas.microsoft.com/office/drawing/2014/main" id="{808185AA-496A-A5EB-3328-97A615D131B5}"/>
              </a:ext>
            </a:extLst>
          </p:cNvPr>
          <p:cNvSpPr>
            <a:spLocks noGrp="1"/>
          </p:cNvSpPr>
          <p:nvPr>
            <p:ph type="body" sz="quarter" idx="23"/>
          </p:nvPr>
        </p:nvSpPr>
        <p:spPr/>
        <p:txBody>
          <a:bodyPr/>
          <a:lstStyle/>
          <a:p>
            <a:r>
              <a:rPr lang="en-US" b="0" i="0" dirty="0">
                <a:solidFill>
                  <a:srgbClr val="0D0D0D"/>
                </a:solidFill>
                <a:effectLst/>
                <a:latin typeface="Bell MT" panose="02020503060305020303" pitchFamily="18" charset="0"/>
              </a:rPr>
              <a:t>Test model accuracy with unseen data sets.</a:t>
            </a:r>
            <a:endParaRPr lang="en-US" dirty="0">
              <a:latin typeface="Bell MT" panose="02020503060305020303" pitchFamily="18" charset="0"/>
            </a:endParaRPr>
          </a:p>
        </p:txBody>
      </p:sp>
      <p:sp>
        <p:nvSpPr>
          <p:cNvPr id="14" name="Text Placeholder 13">
            <a:extLst>
              <a:ext uri="{FF2B5EF4-FFF2-40B4-BE49-F238E27FC236}">
                <a16:creationId xmlns:a16="http://schemas.microsoft.com/office/drawing/2014/main" id="{37831CC4-0B09-14AA-184F-D3ECC41DECED}"/>
              </a:ext>
            </a:extLst>
          </p:cNvPr>
          <p:cNvSpPr>
            <a:spLocks noGrp="1"/>
          </p:cNvSpPr>
          <p:nvPr>
            <p:ph type="body" sz="quarter" idx="28"/>
          </p:nvPr>
        </p:nvSpPr>
        <p:spPr>
          <a:xfrm>
            <a:off x="9637776" y="2441448"/>
            <a:ext cx="1479088" cy="758952"/>
          </a:xfrm>
        </p:spPr>
        <p:txBody>
          <a:bodyPr/>
          <a:lstStyle/>
          <a:p>
            <a:r>
              <a:rPr lang="en-US" dirty="0"/>
              <a:t>Clinical Integration</a:t>
            </a:r>
          </a:p>
        </p:txBody>
      </p:sp>
      <p:sp>
        <p:nvSpPr>
          <p:cNvPr id="15" name="Text Placeholder 14">
            <a:extLst>
              <a:ext uri="{FF2B5EF4-FFF2-40B4-BE49-F238E27FC236}">
                <a16:creationId xmlns:a16="http://schemas.microsoft.com/office/drawing/2014/main" id="{7511B12E-ED27-B573-2E5E-DBA687F9987D}"/>
              </a:ext>
            </a:extLst>
          </p:cNvPr>
          <p:cNvSpPr>
            <a:spLocks noGrp="1"/>
          </p:cNvSpPr>
          <p:nvPr>
            <p:ph type="body" sz="quarter" idx="29"/>
          </p:nvPr>
        </p:nvSpPr>
        <p:spPr>
          <a:xfrm>
            <a:off x="9637775" y="3730752"/>
            <a:ext cx="1661595" cy="1143000"/>
          </a:xfrm>
        </p:spPr>
        <p:txBody>
          <a:bodyPr/>
          <a:lstStyle/>
          <a:p>
            <a:pPr>
              <a:spcBef>
                <a:spcPts val="0"/>
              </a:spcBef>
              <a:spcAft>
                <a:spcPts val="0"/>
              </a:spcAft>
            </a:pPr>
            <a:r>
              <a:rPr lang="en-US" b="0" i="0" dirty="0">
                <a:solidFill>
                  <a:srgbClr val="0D0D0D"/>
                </a:solidFill>
                <a:effectLst/>
                <a:latin typeface="Bell MT" panose="02020503060305020303" pitchFamily="18" charset="0"/>
              </a:rPr>
              <a:t>Translate model predictions into actionable treatment recommendations.</a:t>
            </a:r>
          </a:p>
          <a:p>
            <a:pPr>
              <a:spcBef>
                <a:spcPts val="0"/>
              </a:spcBef>
              <a:spcAft>
                <a:spcPts val="0"/>
              </a:spcAft>
            </a:pPr>
            <a:r>
              <a:rPr lang="en-US" b="1" dirty="0">
                <a:solidFill>
                  <a:srgbClr val="0D0D0D"/>
                </a:solidFill>
                <a:latin typeface="Bell MT" panose="02020503060305020303" pitchFamily="18" charset="0"/>
              </a:rPr>
              <a:t>This step is a future step, and we have not worked on it.</a:t>
            </a:r>
            <a:endParaRPr lang="en-US" b="1" dirty="0">
              <a:latin typeface="Bell MT" panose="02020503060305020303" pitchFamily="18" charset="0"/>
            </a:endParaRPr>
          </a:p>
        </p:txBody>
      </p:sp>
      <p:pic>
        <p:nvPicPr>
          <p:cNvPr id="16" name="Content Placeholder 25" descr="Microscopic view of a suspended bubble-like material with water in it">
            <a:extLst>
              <a:ext uri="{FF2B5EF4-FFF2-40B4-BE49-F238E27FC236}">
                <a16:creationId xmlns:a16="http://schemas.microsoft.com/office/drawing/2014/main" id="{B083ED63-584D-2579-2721-B716F3BC8F6B}"/>
              </a:ext>
            </a:extLst>
          </p:cNvPr>
          <p:cNvPicPr>
            <a:picLocks noGrp="1" noChangeAspect="1"/>
          </p:cNvPicPr>
          <p:nvPr>
            <p:ph type="pic" sz="quarter" idx="30"/>
          </p:nvPr>
        </p:nvPicPr>
        <p:blipFill>
          <a:blip r:embed="rId2">
            <a:alphaModFix amt="70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0" y="5175250"/>
            <a:ext cx="12188825" cy="1682750"/>
          </a:xfrm>
          <a:custGeom>
            <a:avLst/>
            <a:gdLst>
              <a:gd name="connsiteX0" fmla="*/ 0 w 12192000"/>
              <a:gd name="connsiteY0" fmla="*/ 0 h 1588010"/>
              <a:gd name="connsiteX1" fmla="*/ 12192000 w 12192000"/>
              <a:gd name="connsiteY1" fmla="*/ 0 h 1588010"/>
              <a:gd name="connsiteX2" fmla="*/ 12192000 w 12192000"/>
              <a:gd name="connsiteY2" fmla="*/ 1588010 h 1588010"/>
              <a:gd name="connsiteX3" fmla="*/ 0 w 12192000"/>
              <a:gd name="connsiteY3" fmla="*/ 1588010 h 1588010"/>
            </a:gdLst>
            <a:ahLst/>
            <a:cxnLst>
              <a:cxn ang="0">
                <a:pos x="connsiteX0" y="connsiteY0"/>
              </a:cxn>
              <a:cxn ang="0">
                <a:pos x="connsiteX1" y="connsiteY1"/>
              </a:cxn>
              <a:cxn ang="0">
                <a:pos x="connsiteX2" y="connsiteY2"/>
              </a:cxn>
              <a:cxn ang="0">
                <a:pos x="connsiteX3" y="connsiteY3"/>
              </a:cxn>
            </a:cxnLst>
            <a:rect l="l" t="t" r="r" b="b"/>
            <a:pathLst>
              <a:path w="12192000" h="1588010">
                <a:moveTo>
                  <a:pt x="0" y="0"/>
                </a:moveTo>
                <a:lnTo>
                  <a:pt x="12192000" y="0"/>
                </a:lnTo>
                <a:lnTo>
                  <a:pt x="12192000" y="1588010"/>
                </a:lnTo>
                <a:lnTo>
                  <a:pt x="0" y="1588010"/>
                </a:lnTo>
                <a:close/>
              </a:path>
            </a:pathLst>
          </a:custGeom>
          <a:solidFill>
            <a:schemeClr val="accent2"/>
          </a:solidFill>
        </p:spPr>
      </p:pic>
      <p:cxnSp>
        <p:nvCxnSpPr>
          <p:cNvPr id="17" name="Straight Connector 16">
            <a:extLst>
              <a:ext uri="{FF2B5EF4-FFF2-40B4-BE49-F238E27FC236}">
                <a16:creationId xmlns:a16="http://schemas.microsoft.com/office/drawing/2014/main" id="{8488A0F8-E720-D31B-750D-634FA849B5A9}"/>
              </a:ext>
              <a:ext uri="{C183D7F6-B498-43B3-948B-1728B52AA6E4}">
                <adec:decorative xmlns:adec="http://schemas.microsoft.com/office/drawing/2017/decorative" val="1"/>
              </a:ext>
            </a:extLst>
          </p:cNvPr>
          <p:cNvCxnSpPr>
            <a:cxnSpLocks/>
          </p:cNvCxnSpPr>
          <p:nvPr/>
        </p:nvCxnSpPr>
        <p:spPr>
          <a:xfrm>
            <a:off x="649224" y="5172458"/>
            <a:ext cx="0" cy="6187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EE887-A172-F01E-98D1-8781769CBEDE}"/>
              </a:ext>
            </a:extLst>
          </p:cNvPr>
          <p:cNvSpPr>
            <a:spLocks noGrp="1"/>
          </p:cNvSpPr>
          <p:nvPr>
            <p:ph type="sldNum" sz="quarter" idx="10"/>
          </p:nvPr>
        </p:nvSpPr>
        <p:spPr/>
        <p:txBody>
          <a:bodyPr/>
          <a:lstStyle/>
          <a:p>
            <a:fld id="{75DF2D63-3FF5-D547-96B9-BE9CCD1ABA58}" type="slidenum">
              <a:rPr lang="en-US" smtClean="0"/>
              <a:pPr/>
              <a:t>7</a:t>
            </a:fld>
            <a:endParaRPr lang="en-US" dirty="0"/>
          </a:p>
        </p:txBody>
      </p:sp>
      <p:sp>
        <p:nvSpPr>
          <p:cNvPr id="2" name="Footer Placeholder 3">
            <a:extLst>
              <a:ext uri="{FF2B5EF4-FFF2-40B4-BE49-F238E27FC236}">
                <a16:creationId xmlns:a16="http://schemas.microsoft.com/office/drawing/2014/main" id="{36B13C91-50CE-1D85-EB9D-9B439F0A4B91}"/>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TREATMENT PREDICTION</a:t>
            </a:r>
          </a:p>
        </p:txBody>
      </p:sp>
    </p:spTree>
    <p:extLst>
      <p:ext uri="{BB962C8B-B14F-4D97-AF65-F5344CB8AC3E}">
        <p14:creationId xmlns:p14="http://schemas.microsoft.com/office/powerpoint/2010/main" val="2607450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8</a:t>
            </a:fld>
            <a:endParaRPr lang="en-US" dirty="0"/>
          </a:p>
        </p:txBody>
      </p:sp>
      <p:sp>
        <p:nvSpPr>
          <p:cNvPr id="5" name="Footer Placeholder 3">
            <a:extLst>
              <a:ext uri="{FF2B5EF4-FFF2-40B4-BE49-F238E27FC236}">
                <a16:creationId xmlns:a16="http://schemas.microsoft.com/office/drawing/2014/main" id="{AD23955F-B648-0F70-A1D5-1E671428132D}"/>
              </a:ext>
            </a:extLst>
          </p:cNvPr>
          <p:cNvSpPr txBox="1">
            <a:spLocks/>
          </p:cNvSpPr>
          <p:nvPr/>
        </p:nvSpPr>
        <p:spPr>
          <a:xfrm rot="16200000">
            <a:off x="-436091" y="1392711"/>
            <a:ext cx="2201119" cy="219945"/>
          </a:xfrm>
          <a:prstGeom prst="rect">
            <a:avLst/>
          </a:prstGeom>
        </p:spPr>
        <p:txBody>
          <a:bodyPr vert="horz" lIns="0" tIns="0" rIns="0" bIns="0" rtlCol="0" anchor="ctr"/>
          <a:lstStyle>
            <a:defPPr>
              <a:defRPr lang="en-US"/>
            </a:defPPr>
            <a:lvl1pPr>
              <a:defRPr sz="1200" cap="all" spc="100" baseline="0">
                <a:solidFill>
                  <a:schemeClr val="accent1"/>
                </a:solidFill>
                <a:latin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CANCER GENOMICS AND TREATMENT PREDICTION</a:t>
            </a:r>
          </a:p>
        </p:txBody>
      </p:sp>
      <p:pic>
        <p:nvPicPr>
          <p:cNvPr id="6" name="Video 9" title="White DNA Swirling">
            <a:hlinkClick r:id="" action="ppaction://media"/>
            <a:hlinkHover r:id="" action="ppaction://ole?verb=0"/>
            <a:extLst>
              <a:ext uri="{FF2B5EF4-FFF2-40B4-BE49-F238E27FC236}">
                <a16:creationId xmlns:a16="http://schemas.microsoft.com/office/drawing/2014/main" id="{D2C9B169-60B5-D791-BC29-1FAE576191B4}"/>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schemeClr val="accent1">
                <a:shade val="45000"/>
                <a:satMod val="135000"/>
              </a:schemeClr>
              <a:prstClr val="white"/>
            </a:duotone>
          </a:blip>
          <a:srcRect/>
          <a:stretch>
            <a:fillRect/>
          </a:stretch>
        </p:blipFill>
        <p:spPr>
          <a:xfrm>
            <a:off x="1062525" y="289518"/>
            <a:ext cx="4786604" cy="2692465"/>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2A984CE6-319F-ED13-0F5D-AB72AF8DE294}"/>
              </a:ext>
            </a:extLst>
          </p:cNvPr>
          <p:cNvSpPr txBox="1"/>
          <p:nvPr/>
        </p:nvSpPr>
        <p:spPr>
          <a:xfrm>
            <a:off x="6053623" y="230116"/>
            <a:ext cx="5979757" cy="830997"/>
          </a:xfrm>
          <a:prstGeom prst="rect">
            <a:avLst/>
          </a:prstGeom>
          <a:noFill/>
        </p:spPr>
        <p:txBody>
          <a:bodyPr wrap="square">
            <a:spAutoFit/>
          </a:bodyPr>
          <a:lstStyle/>
          <a:p>
            <a:pPr algn="ctr"/>
            <a:r>
              <a:rPr lang="en-US" sz="4800" dirty="0">
                <a:latin typeface="+mj-lt"/>
              </a:rPr>
              <a:t>DATA COLLECTION</a:t>
            </a:r>
            <a:endParaRPr lang="en-IN" sz="4800" dirty="0">
              <a:latin typeface="+mj-lt"/>
            </a:endParaRPr>
          </a:p>
        </p:txBody>
      </p:sp>
      <p:sp>
        <p:nvSpPr>
          <p:cNvPr id="16" name="Text Placeholder 4">
            <a:extLst>
              <a:ext uri="{FF2B5EF4-FFF2-40B4-BE49-F238E27FC236}">
                <a16:creationId xmlns:a16="http://schemas.microsoft.com/office/drawing/2014/main" id="{40EF4C6B-AF11-0242-F0E6-D6545E090FF4}"/>
              </a:ext>
            </a:extLst>
          </p:cNvPr>
          <p:cNvSpPr txBox="1">
            <a:spLocks/>
          </p:cNvSpPr>
          <p:nvPr/>
        </p:nvSpPr>
        <p:spPr>
          <a:xfrm>
            <a:off x="6053623" y="1274562"/>
            <a:ext cx="6096000" cy="4422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ln w="0"/>
                <a:effectLst>
                  <a:outerShdw blurRad="38100" dist="19050" dir="2700000" algn="tl" rotWithShape="0">
                    <a:schemeClr val="dk1">
                      <a:alpha val="40000"/>
                    </a:schemeClr>
                  </a:outerShdw>
                </a:effectLst>
                <a:latin typeface="Bell MT" panose="02020503060305020303" pitchFamily="18" charset="0"/>
              </a:rPr>
              <a:t>From the cancer genome atlas (TCGA), covering multiple cancer types.</a:t>
            </a:r>
          </a:p>
        </p:txBody>
      </p:sp>
      <p:sp>
        <p:nvSpPr>
          <p:cNvPr id="9" name="TextBox 8">
            <a:extLst>
              <a:ext uri="{FF2B5EF4-FFF2-40B4-BE49-F238E27FC236}">
                <a16:creationId xmlns:a16="http://schemas.microsoft.com/office/drawing/2014/main" id="{E3616E9E-0AF4-B0B6-F544-6A220E6CC22B}"/>
              </a:ext>
            </a:extLst>
          </p:cNvPr>
          <p:cNvSpPr txBox="1"/>
          <p:nvPr/>
        </p:nvSpPr>
        <p:spPr>
          <a:xfrm>
            <a:off x="6096000" y="1930282"/>
            <a:ext cx="5979757" cy="707886"/>
          </a:xfrm>
          <a:prstGeom prst="rect">
            <a:avLst/>
          </a:prstGeom>
          <a:noFill/>
        </p:spPr>
        <p:txBody>
          <a:bodyPr wrap="square">
            <a:spAutoFit/>
          </a:bodyPr>
          <a:lstStyle/>
          <a:p>
            <a:pPr algn="ctr"/>
            <a:r>
              <a:rPr lang="en-US" sz="3200" dirty="0">
                <a:latin typeface="+mj-lt"/>
              </a:rPr>
              <a:t>DATASET</a:t>
            </a:r>
            <a:r>
              <a:rPr lang="en-US" sz="4000" dirty="0">
                <a:latin typeface="+mj-lt"/>
              </a:rPr>
              <a:t> </a:t>
            </a:r>
            <a:r>
              <a:rPr lang="en-US" sz="3200" dirty="0">
                <a:latin typeface="+mj-lt"/>
              </a:rPr>
              <a:t>DESCRIPTION</a:t>
            </a:r>
            <a:endParaRPr lang="en-IN" sz="4000" dirty="0">
              <a:latin typeface="+mj-lt"/>
            </a:endParaRPr>
          </a:p>
        </p:txBody>
      </p:sp>
      <p:sp>
        <p:nvSpPr>
          <p:cNvPr id="11" name="TextBox 10">
            <a:extLst>
              <a:ext uri="{FF2B5EF4-FFF2-40B4-BE49-F238E27FC236}">
                <a16:creationId xmlns:a16="http://schemas.microsoft.com/office/drawing/2014/main" id="{8F1A2793-9192-139F-912C-37B4DC2D63CE}"/>
              </a:ext>
            </a:extLst>
          </p:cNvPr>
          <p:cNvSpPr txBox="1"/>
          <p:nvPr/>
        </p:nvSpPr>
        <p:spPr>
          <a:xfrm>
            <a:off x="6675664" y="1561948"/>
            <a:ext cx="4851918" cy="523220"/>
          </a:xfrm>
          <a:prstGeom prst="rect">
            <a:avLst/>
          </a:prstGeom>
          <a:noFill/>
        </p:spPr>
        <p:txBody>
          <a:bodyPr wrap="square">
            <a:spAutoFit/>
          </a:bodyPr>
          <a:lstStyle/>
          <a:p>
            <a:r>
              <a:rPr lang="en-IN" sz="1400" dirty="0">
                <a:latin typeface="Bell MT" panose="02020503060305020303" pitchFamily="18" charset="0"/>
                <a:hlinkClick r:id="rId5"/>
              </a:rPr>
              <a:t>https://portal.gdc.cancer.gov/analysis_page?app=Projects</a:t>
            </a:r>
            <a:endParaRPr lang="en-IN" sz="1400" dirty="0">
              <a:latin typeface="Bell MT" panose="02020503060305020303" pitchFamily="18" charset="0"/>
            </a:endParaRPr>
          </a:p>
          <a:p>
            <a:endParaRPr lang="en-IN" sz="1400" dirty="0">
              <a:latin typeface="Bell MT" panose="02020503060305020303" pitchFamily="18" charset="0"/>
            </a:endParaRPr>
          </a:p>
        </p:txBody>
      </p:sp>
      <p:sp>
        <p:nvSpPr>
          <p:cNvPr id="12" name="Text Placeholder 4">
            <a:extLst>
              <a:ext uri="{FF2B5EF4-FFF2-40B4-BE49-F238E27FC236}">
                <a16:creationId xmlns:a16="http://schemas.microsoft.com/office/drawing/2014/main" id="{57D35E49-5512-C5A9-48A4-13C0192AE31C}"/>
              </a:ext>
            </a:extLst>
          </p:cNvPr>
          <p:cNvSpPr txBox="1">
            <a:spLocks/>
          </p:cNvSpPr>
          <p:nvPr/>
        </p:nvSpPr>
        <p:spPr>
          <a:xfrm>
            <a:off x="5982092" y="2527977"/>
            <a:ext cx="6096000" cy="4422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ln w="0"/>
                <a:effectLst>
                  <a:outerShdw blurRad="38100" dist="19050" dir="2700000" algn="tl" rotWithShape="0">
                    <a:schemeClr val="dk1">
                      <a:alpha val="40000"/>
                    </a:schemeClr>
                  </a:outerShdw>
                </a:effectLst>
                <a:latin typeface="Bell MT" panose="02020503060305020303" pitchFamily="18" charset="0"/>
              </a:rPr>
              <a:t>The Dataset used primarily focuses towards Breast Cancer Study and Analysis.</a:t>
            </a:r>
          </a:p>
        </p:txBody>
      </p:sp>
      <p:sp>
        <p:nvSpPr>
          <p:cNvPr id="17" name="Rectangle 16">
            <a:extLst>
              <a:ext uri="{FF2B5EF4-FFF2-40B4-BE49-F238E27FC236}">
                <a16:creationId xmlns:a16="http://schemas.microsoft.com/office/drawing/2014/main" id="{7488C3E2-840B-3EC3-35C4-CA2989C6A738}"/>
              </a:ext>
            </a:extLst>
          </p:cNvPr>
          <p:cNvSpPr/>
          <p:nvPr/>
        </p:nvSpPr>
        <p:spPr>
          <a:xfrm>
            <a:off x="1604865" y="5401802"/>
            <a:ext cx="1045029" cy="5271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80DEAE93-CBBC-A80C-5AB4-AD019D7E9164}"/>
              </a:ext>
            </a:extLst>
          </p:cNvPr>
          <p:cNvSpPr txBox="1"/>
          <p:nvPr/>
        </p:nvSpPr>
        <p:spPr>
          <a:xfrm>
            <a:off x="6096000" y="3213385"/>
            <a:ext cx="5675376" cy="3293209"/>
          </a:xfrm>
          <a:prstGeom prst="rect">
            <a:avLst/>
          </a:prstGeom>
          <a:noFill/>
        </p:spPr>
        <p:txBody>
          <a:bodyPr wrap="square" rtlCol="0">
            <a:spAutoFit/>
          </a:bodyPr>
          <a:lstStyle/>
          <a:p>
            <a:pPr marL="342900" indent="-342900" algn="l">
              <a:buFont typeface="+mj-lt"/>
              <a:buAutoNum type="arabicPeriod" startAt="8"/>
            </a:pPr>
            <a:r>
              <a:rPr lang="en-US" sz="1600" cap="none" dirty="0" err="1">
                <a:solidFill>
                  <a:srgbClr val="0D0D0D"/>
                </a:solidFill>
                <a:latin typeface="Bell MT" panose="02020503060305020303" pitchFamily="18" charset="0"/>
              </a:rPr>
              <a:t>ajcc_pathologic_stage</a:t>
            </a:r>
            <a:r>
              <a:rPr lang="en-US" sz="1600" cap="none" dirty="0">
                <a:solidFill>
                  <a:srgbClr val="0D0D0D"/>
                </a:solidFill>
                <a:latin typeface="Bell MT" panose="02020503060305020303" pitchFamily="18" charset="0"/>
              </a:rPr>
              <a:t>: The overall stage of cancer according to the AJCC staging system.</a:t>
            </a:r>
          </a:p>
          <a:p>
            <a:pPr marL="342900" indent="-342900" algn="l">
              <a:buFont typeface="+mj-lt"/>
              <a:buAutoNum type="arabicPeriod" startAt="8"/>
            </a:pPr>
            <a:r>
              <a:rPr lang="en-US" sz="1600" cap="none" dirty="0" err="1">
                <a:solidFill>
                  <a:srgbClr val="0D0D0D"/>
                </a:solidFill>
                <a:latin typeface="Bell MT" panose="02020503060305020303" pitchFamily="18" charset="0"/>
              </a:rPr>
              <a:t>ajcc_pathologic_t</a:t>
            </a:r>
            <a:r>
              <a:rPr lang="en-US" sz="1600" cap="none" dirty="0">
                <a:solidFill>
                  <a:srgbClr val="0D0D0D"/>
                </a:solidFill>
                <a:latin typeface="Bell MT" panose="02020503060305020303" pitchFamily="18" charset="0"/>
              </a:rPr>
              <a:t>: AJCC staging for tumor, describing the size and extent of the primary tumor.</a:t>
            </a:r>
          </a:p>
          <a:p>
            <a:pPr marL="342900" indent="-342900" algn="l">
              <a:buFont typeface="+mj-lt"/>
              <a:buAutoNum type="arabicPeriod" startAt="8"/>
            </a:pPr>
            <a:r>
              <a:rPr lang="en-US" sz="1600" cap="none" dirty="0" err="1">
                <a:solidFill>
                  <a:srgbClr val="0D0D0D"/>
                </a:solidFill>
                <a:latin typeface="Bell MT" panose="02020503060305020303" pitchFamily="18" charset="0"/>
              </a:rPr>
              <a:t>ajcc_staging_system_edition</a:t>
            </a:r>
            <a:r>
              <a:rPr lang="en-US" sz="1600" cap="none" dirty="0">
                <a:solidFill>
                  <a:srgbClr val="0D0D0D"/>
                </a:solidFill>
                <a:latin typeface="Bell MT" panose="02020503060305020303" pitchFamily="18" charset="0"/>
              </a:rPr>
              <a:t>: The edition of the AJCC staging system used.</a:t>
            </a:r>
          </a:p>
          <a:p>
            <a:pPr marL="342900" indent="-342900" algn="l">
              <a:buFont typeface="+mj-lt"/>
              <a:buAutoNum type="arabicPeriod" startAt="8"/>
            </a:pPr>
            <a:r>
              <a:rPr lang="en-US" sz="1600" cap="none" dirty="0">
                <a:solidFill>
                  <a:srgbClr val="0D0D0D"/>
                </a:solidFill>
                <a:latin typeface="Bell MT" panose="02020503060305020303" pitchFamily="18" charset="0"/>
              </a:rPr>
              <a:t>icd_10_code: ICD-10 diagnostic code for the condition or disease.</a:t>
            </a:r>
          </a:p>
          <a:p>
            <a:pPr marL="342900" indent="-342900" algn="l">
              <a:buFont typeface="+mj-lt"/>
              <a:buAutoNum type="arabicPeriod" startAt="8"/>
            </a:pPr>
            <a:r>
              <a:rPr lang="en-US" sz="1600" cap="none" dirty="0">
                <a:solidFill>
                  <a:srgbClr val="0D0D0D"/>
                </a:solidFill>
                <a:latin typeface="Bell MT" panose="02020503060305020303" pitchFamily="18" charset="0"/>
              </a:rPr>
              <a:t>morphology: Describes the structure or shape of the tumor cells.</a:t>
            </a:r>
          </a:p>
          <a:p>
            <a:pPr marL="342900" indent="-342900" algn="l">
              <a:buFont typeface="+mj-lt"/>
              <a:buAutoNum type="arabicPeriod" startAt="8"/>
            </a:pPr>
            <a:r>
              <a:rPr lang="en-US" sz="1600" cap="none" dirty="0" err="1">
                <a:solidFill>
                  <a:srgbClr val="0D0D0D"/>
                </a:solidFill>
                <a:latin typeface="Bell MT" panose="02020503060305020303" pitchFamily="18" charset="0"/>
              </a:rPr>
              <a:t>primary_diagnosis</a:t>
            </a:r>
            <a:r>
              <a:rPr lang="en-US" sz="1600" cap="none" dirty="0">
                <a:solidFill>
                  <a:srgbClr val="0D0D0D"/>
                </a:solidFill>
                <a:latin typeface="Bell MT" panose="02020503060305020303" pitchFamily="18" charset="0"/>
              </a:rPr>
              <a:t>: The primary type of cancer diagnosis.</a:t>
            </a:r>
          </a:p>
          <a:p>
            <a:pPr marL="342900" indent="-342900" algn="l">
              <a:buFont typeface="+mj-lt"/>
              <a:buAutoNum type="arabicPeriod" startAt="8"/>
            </a:pPr>
            <a:r>
              <a:rPr lang="en-US" sz="1600" cap="none" dirty="0" err="1">
                <a:solidFill>
                  <a:srgbClr val="0D0D0D"/>
                </a:solidFill>
                <a:latin typeface="Bell MT" panose="02020503060305020303" pitchFamily="18" charset="0"/>
              </a:rPr>
              <a:t>prior_malignancy</a:t>
            </a:r>
            <a:r>
              <a:rPr lang="en-US" sz="1600" cap="none" dirty="0">
                <a:solidFill>
                  <a:srgbClr val="0D0D0D"/>
                </a:solidFill>
                <a:latin typeface="Bell MT" panose="02020503060305020303" pitchFamily="18" charset="0"/>
              </a:rPr>
              <a:t>: Indicates if the patient had any prior malignancies.</a:t>
            </a:r>
          </a:p>
        </p:txBody>
      </p:sp>
      <p:sp>
        <p:nvSpPr>
          <p:cNvPr id="19" name="TextBox 18">
            <a:extLst>
              <a:ext uri="{FF2B5EF4-FFF2-40B4-BE49-F238E27FC236}">
                <a16:creationId xmlns:a16="http://schemas.microsoft.com/office/drawing/2014/main" id="{42412A82-8A19-7D68-8AC8-960490A5ECAF}"/>
              </a:ext>
            </a:extLst>
          </p:cNvPr>
          <p:cNvSpPr txBox="1"/>
          <p:nvPr/>
        </p:nvSpPr>
        <p:spPr>
          <a:xfrm>
            <a:off x="994538" y="3213385"/>
            <a:ext cx="4987554" cy="3293209"/>
          </a:xfrm>
          <a:prstGeom prst="rect">
            <a:avLst/>
          </a:prstGeom>
          <a:noFill/>
        </p:spPr>
        <p:txBody>
          <a:bodyPr wrap="square" rtlCol="0">
            <a:spAutoFit/>
          </a:bodyPr>
          <a:lstStyle/>
          <a:p>
            <a:pPr marL="342900" indent="-342900" algn="l">
              <a:buFont typeface="+mj-lt"/>
              <a:buAutoNum type="arabicPeriod"/>
            </a:pPr>
            <a:r>
              <a:rPr lang="en-US" sz="1600" cap="none" dirty="0" err="1">
                <a:solidFill>
                  <a:srgbClr val="0D0D0D"/>
                </a:solidFill>
                <a:latin typeface="Bell MT" panose="02020503060305020303" pitchFamily="18" charset="0"/>
              </a:rPr>
              <a:t>age_at_index</a:t>
            </a:r>
            <a:r>
              <a:rPr lang="en-US" sz="1600" cap="none" dirty="0">
                <a:solidFill>
                  <a:srgbClr val="0D0D0D"/>
                </a:solidFill>
                <a:latin typeface="Bell MT" panose="02020503060305020303" pitchFamily="18" charset="0"/>
              </a:rPr>
              <a:t>: The age of the patient at the time of diagnosis or data collection.</a:t>
            </a:r>
          </a:p>
          <a:p>
            <a:pPr marL="342900" indent="-342900" algn="l">
              <a:buFont typeface="+mj-lt"/>
              <a:buAutoNum type="arabicPeriod"/>
            </a:pPr>
            <a:r>
              <a:rPr lang="en-US" sz="1600" cap="none" dirty="0">
                <a:solidFill>
                  <a:srgbClr val="0D0D0D"/>
                </a:solidFill>
                <a:latin typeface="Bell MT" panose="02020503060305020303" pitchFamily="18" charset="0"/>
              </a:rPr>
              <a:t>ethnicity: Ethnic background of the patient.</a:t>
            </a:r>
          </a:p>
          <a:p>
            <a:pPr marL="342900" indent="-342900" algn="l">
              <a:buFont typeface="+mj-lt"/>
              <a:buAutoNum type="arabicPeriod"/>
            </a:pPr>
            <a:r>
              <a:rPr lang="en-US" sz="1600" cap="none" dirty="0">
                <a:solidFill>
                  <a:srgbClr val="0D0D0D"/>
                </a:solidFill>
                <a:latin typeface="Bell MT" panose="02020503060305020303" pitchFamily="18" charset="0"/>
              </a:rPr>
              <a:t>gender: Gender of the patient, typically 'male' or 'female'.</a:t>
            </a:r>
          </a:p>
          <a:p>
            <a:pPr marL="342900" indent="-342900" algn="l">
              <a:buFont typeface="+mj-lt"/>
              <a:buAutoNum type="arabicPeriod"/>
            </a:pPr>
            <a:r>
              <a:rPr lang="en-US" sz="1600" cap="none" dirty="0">
                <a:solidFill>
                  <a:srgbClr val="0D0D0D"/>
                </a:solidFill>
                <a:latin typeface="Bell MT" panose="02020503060305020303" pitchFamily="18" charset="0"/>
              </a:rPr>
              <a:t>race: The racial background of the patient.</a:t>
            </a:r>
          </a:p>
          <a:p>
            <a:pPr marL="342900" indent="-342900" algn="l">
              <a:buFont typeface="+mj-lt"/>
              <a:buAutoNum type="arabicPeriod"/>
            </a:pPr>
            <a:r>
              <a:rPr lang="en-US" sz="1600" cap="none" dirty="0" err="1">
                <a:solidFill>
                  <a:srgbClr val="0D0D0D"/>
                </a:solidFill>
                <a:latin typeface="Bell MT" panose="02020503060305020303" pitchFamily="18" charset="0"/>
              </a:rPr>
              <a:t>vital_status</a:t>
            </a:r>
            <a:r>
              <a:rPr lang="en-US" sz="1600" cap="none" dirty="0">
                <a:solidFill>
                  <a:srgbClr val="0D0D0D"/>
                </a:solidFill>
                <a:latin typeface="Bell MT" panose="02020503060305020303" pitchFamily="18" charset="0"/>
              </a:rPr>
              <a:t>: Indicates whether the patient is alive or deceased.</a:t>
            </a:r>
          </a:p>
          <a:p>
            <a:pPr marL="342900" indent="-342900" algn="l">
              <a:buFont typeface="+mj-lt"/>
              <a:buAutoNum type="arabicPeriod"/>
            </a:pPr>
            <a:r>
              <a:rPr lang="en-US" sz="1600" cap="none" dirty="0" err="1">
                <a:solidFill>
                  <a:srgbClr val="0D0D0D"/>
                </a:solidFill>
                <a:latin typeface="Bell MT" panose="02020503060305020303" pitchFamily="18" charset="0"/>
              </a:rPr>
              <a:t>ajcc_pathologic_m</a:t>
            </a:r>
            <a:r>
              <a:rPr lang="en-US" sz="1600" cap="none" dirty="0">
                <a:solidFill>
                  <a:srgbClr val="0D0D0D"/>
                </a:solidFill>
                <a:latin typeface="Bell MT" panose="02020503060305020303" pitchFamily="18" charset="0"/>
              </a:rPr>
              <a:t>: AJCC staging for metastasis, showing if cancer has spread to other parts of the body.</a:t>
            </a:r>
          </a:p>
          <a:p>
            <a:pPr marL="342900" indent="-342900" algn="l">
              <a:buFont typeface="+mj-lt"/>
              <a:buAutoNum type="arabicPeriod"/>
            </a:pPr>
            <a:r>
              <a:rPr lang="en-US" sz="1600" cap="none" dirty="0" err="1">
                <a:solidFill>
                  <a:srgbClr val="0D0D0D"/>
                </a:solidFill>
                <a:latin typeface="Bell MT" panose="02020503060305020303" pitchFamily="18" charset="0"/>
              </a:rPr>
              <a:t>ajcc_pathologic_n</a:t>
            </a:r>
            <a:r>
              <a:rPr lang="en-US" sz="1600" cap="none" dirty="0">
                <a:solidFill>
                  <a:srgbClr val="0D0D0D"/>
                </a:solidFill>
                <a:latin typeface="Bell MT" panose="02020503060305020303" pitchFamily="18" charset="0"/>
              </a:rPr>
              <a:t>: AJCC staging for nodes, indicating lymph node involvement.</a:t>
            </a:r>
          </a:p>
        </p:txBody>
      </p:sp>
    </p:spTree>
    <p:extLst>
      <p:ext uri="{BB962C8B-B14F-4D97-AF65-F5344CB8AC3E}">
        <p14:creationId xmlns:p14="http://schemas.microsoft.com/office/powerpoint/2010/main" val="3942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mute="1">
                <p:cTn id="12" repeatCount="indefinite"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B49B9E-C2DD-DB83-9FA2-D5C4A3D749CD}"/>
              </a:ext>
            </a:extLst>
          </p:cNvPr>
          <p:cNvSpPr>
            <a:spLocks noGrp="1"/>
          </p:cNvSpPr>
          <p:nvPr>
            <p:ph type="sldNum" sz="quarter" idx="11"/>
          </p:nvPr>
        </p:nvSpPr>
        <p:spPr/>
        <p:txBody>
          <a:bodyPr/>
          <a:lstStyle/>
          <a:p>
            <a:fld id="{75DF2D63-3FF5-D547-96B9-BE9CCD1ABA58}" type="slidenum">
              <a:rPr lang="en-US" smtClean="0"/>
              <a:t>9</a:t>
            </a:fld>
            <a:endParaRPr lang="en-US" dirty="0"/>
          </a:p>
        </p:txBody>
      </p:sp>
      <p:sp>
        <p:nvSpPr>
          <p:cNvPr id="4" name="Footer Placeholder 3">
            <a:extLst>
              <a:ext uri="{FF2B5EF4-FFF2-40B4-BE49-F238E27FC236}">
                <a16:creationId xmlns:a16="http://schemas.microsoft.com/office/drawing/2014/main" id="{9C77476A-C93A-56B8-9068-1EEF8E021E57}"/>
              </a:ext>
            </a:extLst>
          </p:cNvPr>
          <p:cNvSpPr>
            <a:spLocks noGrp="1"/>
          </p:cNvSpPr>
          <p:nvPr>
            <p:ph type="ftr" sz="quarter" idx="12"/>
          </p:nvPr>
        </p:nvSpPr>
        <p:spPr/>
        <p:txBody>
          <a:bodyPr/>
          <a:lstStyle/>
          <a:p>
            <a:r>
              <a:rPr lang="en-US"/>
              <a:t>presentation title</a:t>
            </a:r>
            <a:endParaRPr lang="en-US" dirty="0"/>
          </a:p>
        </p:txBody>
      </p:sp>
      <p:sp>
        <p:nvSpPr>
          <p:cNvPr id="5" name="Title 1">
            <a:extLst>
              <a:ext uri="{FF2B5EF4-FFF2-40B4-BE49-F238E27FC236}">
                <a16:creationId xmlns:a16="http://schemas.microsoft.com/office/drawing/2014/main" id="{7F9ABE2F-7109-FCBE-EA13-176306ED8B10}"/>
              </a:ext>
            </a:extLst>
          </p:cNvPr>
          <p:cNvSpPr txBox="1">
            <a:spLocks noGrp="1"/>
          </p:cNvSpPr>
          <p:nvPr>
            <p:ph type="title"/>
          </p:nvPr>
        </p:nvSpPr>
        <p:spPr>
          <a:xfrm>
            <a:off x="1091683" y="149289"/>
            <a:ext cx="10431624" cy="745640"/>
          </a:xfrm>
          <a:prstGeom prst="rect">
            <a:avLst/>
          </a:prstGeom>
        </p:spPr>
        <p:txBody>
          <a:bodyPr vert="horz" lIns="0" tIns="0" rIns="0" bIns="0" rtlCol="0" anchor="b" anchorCtr="0">
            <a:noAutofit/>
          </a:bodyPr>
          <a:lstStyle>
            <a:lvl1pPr algn="l" defTabSz="914400" rtl="0" eaLnBrk="1" latinLnBrk="0" hangingPunct="1">
              <a:lnSpc>
                <a:spcPts val="5200"/>
              </a:lnSpc>
              <a:spcBef>
                <a:spcPct val="0"/>
              </a:spcBef>
              <a:buNone/>
              <a:defRPr sz="3600" kern="1200" cap="all" spc="0" baseline="0">
                <a:solidFill>
                  <a:schemeClr val="tx1"/>
                </a:solidFill>
                <a:latin typeface="+mn-lt"/>
                <a:ea typeface="+mj-ea"/>
                <a:cs typeface="Posterama" panose="020B0504020200020000" pitchFamily="34" charset="0"/>
              </a:defRPr>
            </a:lvl1pPr>
          </a:lstStyle>
          <a:p>
            <a:pPr algn="ctr"/>
            <a:r>
              <a:rPr lang="en-IN" sz="4750" b="0" i="0" dirty="0">
                <a:solidFill>
                  <a:srgbClr val="0D0D0D"/>
                </a:solidFill>
                <a:effectLst/>
                <a:latin typeface="+mj-lt"/>
              </a:rPr>
              <a:t>DATA DESCRIPTION CONTINUED….</a:t>
            </a:r>
            <a:endParaRPr lang="en-IN" sz="4750" dirty="0">
              <a:latin typeface="+mj-lt"/>
            </a:endParaRPr>
          </a:p>
        </p:txBody>
      </p:sp>
      <p:sp>
        <p:nvSpPr>
          <p:cNvPr id="6" name="TextBox 5">
            <a:extLst>
              <a:ext uri="{FF2B5EF4-FFF2-40B4-BE49-F238E27FC236}">
                <a16:creationId xmlns:a16="http://schemas.microsoft.com/office/drawing/2014/main" id="{231E6A2B-F56D-9E68-BADD-A4993EC06E4F}"/>
              </a:ext>
            </a:extLst>
          </p:cNvPr>
          <p:cNvSpPr txBox="1"/>
          <p:nvPr/>
        </p:nvSpPr>
        <p:spPr>
          <a:xfrm>
            <a:off x="6307495" y="1134471"/>
            <a:ext cx="5847184" cy="5262979"/>
          </a:xfrm>
          <a:prstGeom prst="rect">
            <a:avLst/>
          </a:prstGeom>
          <a:noFill/>
        </p:spPr>
        <p:txBody>
          <a:bodyPr wrap="square" rtlCol="0">
            <a:spAutoFit/>
          </a:bodyPr>
          <a:lstStyle/>
          <a:p>
            <a:pPr marL="342900" indent="-342900" algn="l">
              <a:buFont typeface="+mj-lt"/>
              <a:buAutoNum type="arabicPeriod" startAt="27"/>
            </a:pPr>
            <a:r>
              <a:rPr lang="en-US" sz="1600" cap="none" dirty="0" err="1">
                <a:solidFill>
                  <a:srgbClr val="0D0D0D"/>
                </a:solidFill>
                <a:latin typeface="Bell MT" panose="02020503060305020303" pitchFamily="18" charset="0"/>
              </a:rPr>
              <a:t>weight_x</a:t>
            </a:r>
            <a:r>
              <a:rPr lang="en-US" sz="1600" cap="none" dirty="0">
                <a:solidFill>
                  <a:srgbClr val="0D0D0D"/>
                </a:solidFill>
                <a:latin typeface="Bell MT" panose="02020503060305020303" pitchFamily="18" charset="0"/>
              </a:rPr>
              <a:t>: Weight of the specimen or tissue.</a:t>
            </a:r>
          </a:p>
          <a:p>
            <a:pPr marL="342900" indent="-342900" algn="l">
              <a:buFont typeface="+mj-lt"/>
              <a:buAutoNum type="arabicPeriod" startAt="27"/>
            </a:pPr>
            <a:r>
              <a:rPr lang="en-US" sz="1600" cap="none" dirty="0" err="1">
                <a:solidFill>
                  <a:srgbClr val="0D0D0D"/>
                </a:solidFill>
                <a:latin typeface="Bell MT" panose="02020503060305020303" pitchFamily="18" charset="0"/>
              </a:rPr>
              <a:t>analyte_type_clin</a:t>
            </a:r>
            <a:r>
              <a:rPr lang="en-US" sz="1600" cap="none" dirty="0">
                <a:solidFill>
                  <a:srgbClr val="0D0D0D"/>
                </a:solidFill>
                <a:latin typeface="Bell MT" panose="02020503060305020303" pitchFamily="18" charset="0"/>
              </a:rPr>
              <a:t>: Type of analyte derived from the clinical sample.</a:t>
            </a:r>
          </a:p>
          <a:p>
            <a:pPr marL="342900" indent="-342900" algn="l">
              <a:buFont typeface="+mj-lt"/>
              <a:buAutoNum type="arabicPeriod" startAt="27"/>
            </a:pPr>
            <a:r>
              <a:rPr lang="en-US" sz="1600" cap="none" dirty="0" err="1">
                <a:solidFill>
                  <a:srgbClr val="0D0D0D"/>
                </a:solidFill>
                <a:latin typeface="Bell MT" panose="02020503060305020303" pitchFamily="18" charset="0"/>
              </a:rPr>
              <a:t>extractable_dna</a:t>
            </a:r>
            <a:r>
              <a:rPr lang="en-US" sz="1600" cap="none" dirty="0">
                <a:solidFill>
                  <a:srgbClr val="0D0D0D"/>
                </a:solidFill>
                <a:latin typeface="Bell MT" panose="02020503060305020303" pitchFamily="18" charset="0"/>
              </a:rPr>
              <a:t>: Indicates if DNA can be extracted from the sample.</a:t>
            </a:r>
          </a:p>
          <a:p>
            <a:pPr marL="342900" indent="-342900" algn="l">
              <a:buFont typeface="+mj-lt"/>
              <a:buAutoNum type="arabicPeriod" startAt="27"/>
            </a:pPr>
            <a:r>
              <a:rPr lang="en-US" sz="1600" cap="none" dirty="0" err="1">
                <a:solidFill>
                  <a:srgbClr val="0D0D0D"/>
                </a:solidFill>
                <a:latin typeface="Bell MT" panose="02020503060305020303" pitchFamily="18" charset="0"/>
              </a:rPr>
              <a:t>aliquot_volume</a:t>
            </a:r>
            <a:r>
              <a:rPr lang="en-US" sz="1600" cap="none" dirty="0">
                <a:solidFill>
                  <a:srgbClr val="0D0D0D"/>
                </a:solidFill>
                <a:latin typeface="Bell MT" panose="02020503060305020303" pitchFamily="18" charset="0"/>
              </a:rPr>
              <a:t>: Volume of the aliquot (sample portion).</a:t>
            </a:r>
          </a:p>
          <a:p>
            <a:pPr marL="342900" indent="-342900" algn="l">
              <a:buFont typeface="+mj-lt"/>
              <a:buAutoNum type="arabicPeriod" startAt="27"/>
            </a:pPr>
            <a:r>
              <a:rPr lang="en-US" sz="1600" cap="none" dirty="0" err="1">
                <a:solidFill>
                  <a:srgbClr val="0D0D0D"/>
                </a:solidFill>
                <a:latin typeface="Bell MT" panose="02020503060305020303" pitchFamily="18" charset="0"/>
              </a:rPr>
              <a:t>concentration_samp</a:t>
            </a:r>
            <a:r>
              <a:rPr lang="en-US" sz="1600" cap="none" dirty="0">
                <a:solidFill>
                  <a:srgbClr val="0D0D0D"/>
                </a:solidFill>
                <a:latin typeface="Bell MT" panose="02020503060305020303" pitchFamily="18" charset="0"/>
              </a:rPr>
              <a:t>: Concentration of a particular component in the sample.</a:t>
            </a:r>
          </a:p>
          <a:p>
            <a:pPr marL="342900" indent="-342900" algn="l">
              <a:buFont typeface="+mj-lt"/>
              <a:buAutoNum type="arabicPeriod" startAt="27"/>
            </a:pPr>
            <a:r>
              <a:rPr lang="en-US" sz="1600" cap="none" dirty="0" err="1">
                <a:solidFill>
                  <a:srgbClr val="0D0D0D"/>
                </a:solidFill>
                <a:latin typeface="Bell MT" panose="02020503060305020303" pitchFamily="18" charset="0"/>
              </a:rPr>
              <a:t>percent_lymphocyte_infiltration</a:t>
            </a:r>
            <a:r>
              <a:rPr lang="en-US" sz="1600" cap="none" dirty="0">
                <a:solidFill>
                  <a:srgbClr val="0D0D0D"/>
                </a:solidFill>
                <a:latin typeface="Bell MT" panose="02020503060305020303" pitchFamily="18" charset="0"/>
              </a:rPr>
              <a:t>: Percentage of lymphocyte infiltration in the tissue.</a:t>
            </a:r>
          </a:p>
          <a:p>
            <a:pPr marL="342900" indent="-342900" algn="l">
              <a:buFont typeface="+mj-lt"/>
              <a:buAutoNum type="arabicPeriod" startAt="27"/>
            </a:pPr>
            <a:r>
              <a:rPr lang="en-US" sz="1600" cap="none" dirty="0" err="1">
                <a:solidFill>
                  <a:srgbClr val="0D0D0D"/>
                </a:solidFill>
                <a:latin typeface="Bell MT" panose="02020503060305020303" pitchFamily="18" charset="0"/>
              </a:rPr>
              <a:t>percent_monocyte_infiltration</a:t>
            </a:r>
            <a:r>
              <a:rPr lang="en-US" sz="1600" cap="none" dirty="0">
                <a:solidFill>
                  <a:srgbClr val="0D0D0D"/>
                </a:solidFill>
                <a:latin typeface="Bell MT" panose="02020503060305020303" pitchFamily="18" charset="0"/>
              </a:rPr>
              <a:t>: Percentage of monocyte infiltration in the tissue.</a:t>
            </a:r>
          </a:p>
          <a:p>
            <a:pPr marL="342900" indent="-342900" algn="l">
              <a:buFont typeface="+mj-lt"/>
              <a:buAutoNum type="arabicPeriod" startAt="27"/>
            </a:pPr>
            <a:r>
              <a:rPr lang="en-US" sz="1600" cap="none" dirty="0" err="1">
                <a:solidFill>
                  <a:srgbClr val="0D0D0D"/>
                </a:solidFill>
                <a:latin typeface="Bell MT" panose="02020503060305020303" pitchFamily="18" charset="0"/>
              </a:rPr>
              <a:t>percent_necrosis</a:t>
            </a:r>
            <a:r>
              <a:rPr lang="en-US" sz="1600" cap="none" dirty="0">
                <a:solidFill>
                  <a:srgbClr val="0D0D0D"/>
                </a:solidFill>
                <a:latin typeface="Bell MT" panose="02020503060305020303" pitchFamily="18" charset="0"/>
              </a:rPr>
              <a:t>: Percentage of necrosis in the tissue.</a:t>
            </a:r>
          </a:p>
          <a:p>
            <a:pPr marL="342900" indent="-342900" algn="l">
              <a:buFont typeface="+mj-lt"/>
              <a:buAutoNum type="arabicPeriod" startAt="27"/>
            </a:pPr>
            <a:r>
              <a:rPr lang="en-US" sz="1600" cap="none" dirty="0" err="1">
                <a:solidFill>
                  <a:srgbClr val="0D0D0D"/>
                </a:solidFill>
                <a:latin typeface="Bell MT" panose="02020503060305020303" pitchFamily="18" charset="0"/>
              </a:rPr>
              <a:t>percent_neutrophil_infiltration</a:t>
            </a:r>
            <a:r>
              <a:rPr lang="en-US" sz="1600" cap="none" dirty="0">
                <a:solidFill>
                  <a:srgbClr val="0D0D0D"/>
                </a:solidFill>
                <a:latin typeface="Bell MT" panose="02020503060305020303" pitchFamily="18" charset="0"/>
              </a:rPr>
              <a:t>: Percentage of neutrophil infiltration in the tissue.</a:t>
            </a:r>
          </a:p>
          <a:p>
            <a:pPr marL="342900" indent="-342900" algn="l">
              <a:buFont typeface="+mj-lt"/>
              <a:buAutoNum type="arabicPeriod" startAt="27"/>
            </a:pPr>
            <a:r>
              <a:rPr lang="en-US" sz="1600" cap="none" dirty="0" err="1">
                <a:solidFill>
                  <a:srgbClr val="0D0D0D"/>
                </a:solidFill>
                <a:latin typeface="Bell MT" panose="02020503060305020303" pitchFamily="18" charset="0"/>
              </a:rPr>
              <a:t>percent_normal_cells</a:t>
            </a:r>
            <a:r>
              <a:rPr lang="en-US" sz="1600" cap="none" dirty="0">
                <a:solidFill>
                  <a:srgbClr val="0D0D0D"/>
                </a:solidFill>
                <a:latin typeface="Bell MT" panose="02020503060305020303" pitchFamily="18" charset="0"/>
              </a:rPr>
              <a:t>: Percentage of normal cells in the tissue.</a:t>
            </a:r>
          </a:p>
          <a:p>
            <a:pPr marL="342900" indent="-342900" algn="l">
              <a:buFont typeface="+mj-lt"/>
              <a:buAutoNum type="arabicPeriod" startAt="27"/>
            </a:pPr>
            <a:r>
              <a:rPr lang="en-US" sz="1600" cap="none" dirty="0" err="1">
                <a:solidFill>
                  <a:srgbClr val="0D0D0D"/>
                </a:solidFill>
                <a:latin typeface="Bell MT" panose="02020503060305020303" pitchFamily="18" charset="0"/>
              </a:rPr>
              <a:t>percent_stromal_cells</a:t>
            </a:r>
            <a:r>
              <a:rPr lang="en-US" sz="1600" cap="none" dirty="0">
                <a:solidFill>
                  <a:srgbClr val="0D0D0D"/>
                </a:solidFill>
                <a:latin typeface="Bell MT" panose="02020503060305020303" pitchFamily="18" charset="0"/>
              </a:rPr>
              <a:t>: Percentage of stromal cells in the tissue.</a:t>
            </a:r>
          </a:p>
          <a:p>
            <a:pPr marL="342900" indent="-342900" algn="l">
              <a:buFont typeface="+mj-lt"/>
              <a:buAutoNum type="arabicPeriod" startAt="27"/>
            </a:pPr>
            <a:r>
              <a:rPr lang="en-US" sz="1600" cap="none" dirty="0" err="1">
                <a:solidFill>
                  <a:srgbClr val="0D0D0D"/>
                </a:solidFill>
                <a:latin typeface="Bell MT" panose="02020503060305020303" pitchFamily="18" charset="0"/>
              </a:rPr>
              <a:t>percent_tumor_cells</a:t>
            </a:r>
            <a:r>
              <a:rPr lang="en-US" sz="1600" cap="none" dirty="0">
                <a:solidFill>
                  <a:srgbClr val="0D0D0D"/>
                </a:solidFill>
                <a:latin typeface="Bell MT" panose="02020503060305020303" pitchFamily="18" charset="0"/>
              </a:rPr>
              <a:t>: Percentage of tumor cells in the tissue.</a:t>
            </a:r>
          </a:p>
          <a:p>
            <a:pPr marL="342900" indent="-342900" algn="l">
              <a:buFont typeface="+mj-lt"/>
              <a:buAutoNum type="arabicPeriod" startAt="27"/>
            </a:pPr>
            <a:r>
              <a:rPr lang="en-US" sz="1600" cap="none" dirty="0" err="1">
                <a:solidFill>
                  <a:srgbClr val="0D0D0D"/>
                </a:solidFill>
                <a:latin typeface="Bell MT" panose="02020503060305020303" pitchFamily="18" charset="0"/>
              </a:rPr>
              <a:t>percent_tumor_nuclei</a:t>
            </a:r>
            <a:r>
              <a:rPr lang="en-US" sz="1600" cap="none" dirty="0">
                <a:solidFill>
                  <a:srgbClr val="0D0D0D"/>
                </a:solidFill>
                <a:latin typeface="Bell MT" panose="02020503060305020303" pitchFamily="18" charset="0"/>
              </a:rPr>
              <a:t>: Percentage of tumor nuclei in the tissue.</a:t>
            </a:r>
          </a:p>
          <a:p>
            <a:pPr marL="342900" indent="-342900" algn="l">
              <a:buFont typeface="+mj-lt"/>
              <a:buAutoNum type="arabicPeriod" startAt="27"/>
            </a:pPr>
            <a:r>
              <a:rPr lang="en-US" sz="1600" cap="none" dirty="0" err="1">
                <a:solidFill>
                  <a:srgbClr val="0D0D0D"/>
                </a:solidFill>
                <a:latin typeface="Bell MT" panose="02020503060305020303" pitchFamily="18" charset="0"/>
              </a:rPr>
              <a:t>is_ffpe_y</a:t>
            </a:r>
            <a:r>
              <a:rPr lang="en-US" sz="1600" cap="none" dirty="0">
                <a:solidFill>
                  <a:srgbClr val="0D0D0D"/>
                </a:solidFill>
                <a:latin typeface="Bell MT" panose="02020503060305020303" pitchFamily="18" charset="0"/>
              </a:rPr>
              <a:t>: Similar to "</a:t>
            </a:r>
            <a:r>
              <a:rPr lang="en-US" sz="1600" cap="none" dirty="0" err="1">
                <a:solidFill>
                  <a:srgbClr val="0D0D0D"/>
                </a:solidFill>
                <a:latin typeface="Bell MT" panose="02020503060305020303" pitchFamily="18" charset="0"/>
              </a:rPr>
              <a:t>is_ffpe_x</a:t>
            </a:r>
            <a:r>
              <a:rPr lang="en-US" sz="1600" cap="none" dirty="0">
                <a:solidFill>
                  <a:srgbClr val="0D0D0D"/>
                </a:solidFill>
                <a:latin typeface="Bell MT" panose="02020503060305020303" pitchFamily="18" charset="0"/>
              </a:rPr>
              <a:t>", indicating FFPE status of the sample</a:t>
            </a:r>
          </a:p>
        </p:txBody>
      </p:sp>
      <p:sp>
        <p:nvSpPr>
          <p:cNvPr id="7" name="TextBox 6">
            <a:extLst>
              <a:ext uri="{FF2B5EF4-FFF2-40B4-BE49-F238E27FC236}">
                <a16:creationId xmlns:a16="http://schemas.microsoft.com/office/drawing/2014/main" id="{967003A6-4A99-1166-FE46-6DD06B7C94C5}"/>
              </a:ext>
            </a:extLst>
          </p:cNvPr>
          <p:cNvSpPr txBox="1"/>
          <p:nvPr/>
        </p:nvSpPr>
        <p:spPr>
          <a:xfrm>
            <a:off x="1007759" y="1011360"/>
            <a:ext cx="5169801" cy="5509200"/>
          </a:xfrm>
          <a:prstGeom prst="rect">
            <a:avLst/>
          </a:prstGeom>
          <a:noFill/>
        </p:spPr>
        <p:txBody>
          <a:bodyPr wrap="square" rtlCol="0">
            <a:spAutoFit/>
          </a:bodyPr>
          <a:lstStyle/>
          <a:p>
            <a:pPr marL="342900" indent="-342900" algn="l">
              <a:buFont typeface="+mj-lt"/>
              <a:buAutoNum type="arabicPeriod" startAt="15"/>
            </a:pPr>
            <a:r>
              <a:rPr lang="en-US" sz="1600" cap="none" dirty="0" err="1">
                <a:solidFill>
                  <a:srgbClr val="0D0D0D"/>
                </a:solidFill>
                <a:latin typeface="Bell MT" panose="02020503060305020303" pitchFamily="18" charset="0"/>
              </a:rPr>
              <a:t>prior_treatment</a:t>
            </a:r>
            <a:r>
              <a:rPr lang="en-US" sz="1600" cap="none" dirty="0">
                <a:solidFill>
                  <a:srgbClr val="0D0D0D"/>
                </a:solidFill>
                <a:latin typeface="Bell MT" panose="02020503060305020303" pitchFamily="18" charset="0"/>
              </a:rPr>
              <a:t>: Indicates if the patient received prior treatment for cancer.</a:t>
            </a:r>
          </a:p>
          <a:p>
            <a:pPr marL="342900" indent="-342900" algn="l">
              <a:buFont typeface="+mj-lt"/>
              <a:buAutoNum type="arabicPeriod" startAt="15"/>
            </a:pPr>
            <a:r>
              <a:rPr lang="en-US" sz="1600" cap="none" dirty="0" err="1">
                <a:solidFill>
                  <a:srgbClr val="0D0D0D"/>
                </a:solidFill>
                <a:latin typeface="Bell MT" panose="02020503060305020303" pitchFamily="18" charset="0"/>
              </a:rPr>
              <a:t>site_of_resection_or_biopsy</a:t>
            </a:r>
            <a:r>
              <a:rPr lang="en-US" sz="1600" cap="none" dirty="0">
                <a:solidFill>
                  <a:srgbClr val="0D0D0D"/>
                </a:solidFill>
                <a:latin typeface="Bell MT" panose="02020503060305020303" pitchFamily="18" charset="0"/>
              </a:rPr>
              <a:t>: The site where tissue was removed for examination or biopsy.</a:t>
            </a:r>
          </a:p>
          <a:p>
            <a:pPr marL="342900" indent="-342900" algn="l">
              <a:buFont typeface="+mj-lt"/>
              <a:buAutoNum type="arabicPeriod" startAt="15"/>
            </a:pPr>
            <a:r>
              <a:rPr lang="en-US" sz="1600" cap="none" dirty="0" err="1">
                <a:solidFill>
                  <a:srgbClr val="0D0D0D"/>
                </a:solidFill>
                <a:latin typeface="Bell MT" panose="02020503060305020303" pitchFamily="18" charset="0"/>
              </a:rPr>
              <a:t>treatment_or_therapy</a:t>
            </a:r>
            <a:r>
              <a:rPr lang="en-US" sz="1600" cap="none" dirty="0">
                <a:solidFill>
                  <a:srgbClr val="0D0D0D"/>
                </a:solidFill>
                <a:latin typeface="Bell MT" panose="02020503060305020303" pitchFamily="18" charset="0"/>
              </a:rPr>
              <a:t>: Indicates if the patient underwent treatment or therapy.</a:t>
            </a:r>
          </a:p>
          <a:p>
            <a:pPr marL="342900" indent="-342900" algn="l">
              <a:buFont typeface="+mj-lt"/>
              <a:buAutoNum type="arabicPeriod" startAt="15"/>
            </a:pPr>
            <a:r>
              <a:rPr lang="en-US" sz="1600" cap="none" dirty="0" err="1">
                <a:solidFill>
                  <a:srgbClr val="0D0D0D"/>
                </a:solidFill>
                <a:latin typeface="Bell MT" panose="02020503060305020303" pitchFamily="18" charset="0"/>
              </a:rPr>
              <a:t>treatment_type</a:t>
            </a:r>
            <a:r>
              <a:rPr lang="en-US" sz="1600" cap="none" dirty="0">
                <a:solidFill>
                  <a:srgbClr val="0D0D0D"/>
                </a:solidFill>
                <a:latin typeface="Bell MT" panose="02020503060305020303" pitchFamily="18" charset="0"/>
              </a:rPr>
              <a:t>: The type of treatment the patient received (e.g., chemotherapy, surgery).</a:t>
            </a:r>
          </a:p>
          <a:p>
            <a:pPr marL="342900" indent="-342900" algn="l">
              <a:buFont typeface="+mj-lt"/>
              <a:buAutoNum type="arabicPeriod" startAt="15"/>
            </a:pPr>
            <a:r>
              <a:rPr lang="en-US" sz="1600" cap="none" dirty="0" err="1">
                <a:solidFill>
                  <a:srgbClr val="0D0D0D"/>
                </a:solidFill>
                <a:latin typeface="Bell MT" panose="02020503060305020303" pitchFamily="18" charset="0"/>
              </a:rPr>
              <a:t>initial_weight</a:t>
            </a:r>
            <a:r>
              <a:rPr lang="en-US" sz="1600" cap="none" dirty="0">
                <a:solidFill>
                  <a:srgbClr val="0D0D0D"/>
                </a:solidFill>
                <a:latin typeface="Bell MT" panose="02020503060305020303" pitchFamily="18" charset="0"/>
              </a:rPr>
              <a:t>: Initial weight of the patient at the time of data collection.</a:t>
            </a:r>
          </a:p>
          <a:p>
            <a:pPr marL="342900" indent="-342900" algn="l">
              <a:buFont typeface="+mj-lt"/>
              <a:buAutoNum type="arabicPeriod" startAt="15"/>
            </a:pPr>
            <a:r>
              <a:rPr lang="en-US" sz="1600" cap="none" dirty="0" err="1">
                <a:solidFill>
                  <a:srgbClr val="0D0D0D"/>
                </a:solidFill>
                <a:latin typeface="Bell MT" panose="02020503060305020303" pitchFamily="18" charset="0"/>
              </a:rPr>
              <a:t>is_ffpe_x</a:t>
            </a:r>
            <a:r>
              <a:rPr lang="en-US" sz="1600" cap="none" dirty="0">
                <a:solidFill>
                  <a:srgbClr val="0D0D0D"/>
                </a:solidFill>
                <a:latin typeface="Bell MT" panose="02020503060305020303" pitchFamily="18" charset="0"/>
              </a:rPr>
              <a:t>: Boolean indicating if the sample is formalin-fixed, paraffin-embedded (FFPE).</a:t>
            </a:r>
          </a:p>
          <a:p>
            <a:pPr marL="342900" indent="-342900" algn="l">
              <a:buFont typeface="+mj-lt"/>
              <a:buAutoNum type="arabicPeriod" startAt="15"/>
            </a:pPr>
            <a:r>
              <a:rPr lang="en-US" sz="1600" cap="none" dirty="0" err="1">
                <a:solidFill>
                  <a:srgbClr val="0D0D0D"/>
                </a:solidFill>
                <a:latin typeface="Bell MT" panose="02020503060305020303" pitchFamily="18" charset="0"/>
              </a:rPr>
              <a:t>oct_embedded</a:t>
            </a:r>
            <a:r>
              <a:rPr lang="en-US" sz="1600" cap="none" dirty="0">
                <a:solidFill>
                  <a:srgbClr val="0D0D0D"/>
                </a:solidFill>
                <a:latin typeface="Bell MT" panose="02020503060305020303" pitchFamily="18" charset="0"/>
              </a:rPr>
              <a:t>: Indicates if the tissue is embedded in Optimal Cutting Temperature compound.</a:t>
            </a:r>
          </a:p>
          <a:p>
            <a:pPr marL="342900" indent="-342900" algn="l">
              <a:buFont typeface="+mj-lt"/>
              <a:buAutoNum type="arabicPeriod" startAt="15"/>
            </a:pPr>
            <a:r>
              <a:rPr lang="en-US" sz="1600" cap="none" dirty="0" err="1">
                <a:solidFill>
                  <a:srgbClr val="0D0D0D"/>
                </a:solidFill>
                <a:latin typeface="Bell MT" panose="02020503060305020303" pitchFamily="18" charset="0"/>
              </a:rPr>
              <a:t>sample_type</a:t>
            </a:r>
            <a:r>
              <a:rPr lang="en-US" sz="1600" cap="none" dirty="0">
                <a:solidFill>
                  <a:srgbClr val="0D0D0D"/>
                </a:solidFill>
                <a:latin typeface="Bell MT" panose="02020503060305020303" pitchFamily="18" charset="0"/>
              </a:rPr>
              <a:t>: The type of sample collected (e.g., biopsy, blood sample).</a:t>
            </a:r>
          </a:p>
          <a:p>
            <a:pPr marL="342900" indent="-342900" algn="l">
              <a:buFont typeface="+mj-lt"/>
              <a:buAutoNum type="arabicPeriod" startAt="15"/>
            </a:pPr>
            <a:r>
              <a:rPr lang="en-US" sz="1600" cap="none" dirty="0" err="1">
                <a:solidFill>
                  <a:srgbClr val="0D0D0D"/>
                </a:solidFill>
                <a:latin typeface="Bell MT" panose="02020503060305020303" pitchFamily="18" charset="0"/>
              </a:rPr>
              <a:t>specimen_type</a:t>
            </a:r>
            <a:r>
              <a:rPr lang="en-US" sz="1600" cap="none" dirty="0">
                <a:solidFill>
                  <a:srgbClr val="0D0D0D"/>
                </a:solidFill>
                <a:latin typeface="Bell MT" panose="02020503060305020303" pitchFamily="18" charset="0"/>
              </a:rPr>
              <a:t>: The type of specimen obtained from the sample.</a:t>
            </a:r>
          </a:p>
          <a:p>
            <a:pPr marL="342900" indent="-342900" algn="l">
              <a:buFont typeface="+mj-lt"/>
              <a:buAutoNum type="arabicPeriod" startAt="15"/>
            </a:pPr>
            <a:r>
              <a:rPr lang="en-US" sz="1600" cap="none" dirty="0" err="1">
                <a:solidFill>
                  <a:srgbClr val="0D0D0D"/>
                </a:solidFill>
                <a:latin typeface="Bell MT" panose="02020503060305020303" pitchFamily="18" charset="0"/>
              </a:rPr>
              <a:t>tissue_type</a:t>
            </a:r>
            <a:r>
              <a:rPr lang="en-US" sz="1600" cap="none" dirty="0">
                <a:solidFill>
                  <a:srgbClr val="0D0D0D"/>
                </a:solidFill>
                <a:latin typeface="Bell MT" panose="02020503060305020303" pitchFamily="18" charset="0"/>
              </a:rPr>
              <a:t>: Type of tissue in the sample.</a:t>
            </a:r>
          </a:p>
          <a:p>
            <a:pPr marL="342900" indent="-342900" algn="l">
              <a:buFont typeface="+mj-lt"/>
              <a:buAutoNum type="arabicPeriod" startAt="15"/>
            </a:pPr>
            <a:r>
              <a:rPr lang="en-US" sz="1600" cap="none" dirty="0" err="1">
                <a:solidFill>
                  <a:srgbClr val="0D0D0D"/>
                </a:solidFill>
                <a:latin typeface="Bell MT" panose="02020503060305020303" pitchFamily="18" charset="0"/>
              </a:rPr>
              <a:t>tumor_descriptor</a:t>
            </a:r>
            <a:r>
              <a:rPr lang="en-US" sz="1600" cap="none" dirty="0">
                <a:solidFill>
                  <a:srgbClr val="0D0D0D"/>
                </a:solidFill>
                <a:latin typeface="Bell MT" panose="02020503060305020303" pitchFamily="18" charset="0"/>
              </a:rPr>
              <a:t>: Additional descriptor for the tumor.</a:t>
            </a:r>
          </a:p>
          <a:p>
            <a:pPr marL="342900" indent="-342900" algn="l">
              <a:buFont typeface="+mj-lt"/>
              <a:buAutoNum type="arabicPeriod" startAt="15"/>
            </a:pPr>
            <a:r>
              <a:rPr lang="en-US" sz="1600" cap="none" dirty="0" err="1">
                <a:solidFill>
                  <a:srgbClr val="0D0D0D"/>
                </a:solidFill>
                <a:latin typeface="Bell MT" panose="02020503060305020303" pitchFamily="18" charset="0"/>
              </a:rPr>
              <a:t>portion_number</a:t>
            </a:r>
            <a:r>
              <a:rPr lang="en-US" sz="1600" cap="none" dirty="0">
                <a:solidFill>
                  <a:srgbClr val="0D0D0D"/>
                </a:solidFill>
                <a:latin typeface="Bell MT" panose="02020503060305020303" pitchFamily="18" charset="0"/>
              </a:rPr>
              <a:t>: Number assigned to each portion of the specimen.</a:t>
            </a:r>
          </a:p>
        </p:txBody>
      </p:sp>
    </p:spTree>
    <p:extLst>
      <p:ext uri="{BB962C8B-B14F-4D97-AF65-F5344CB8AC3E}">
        <p14:creationId xmlns:p14="http://schemas.microsoft.com/office/powerpoint/2010/main" val="3462008012"/>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E8B3377-22F1-4153-96F0-CC2E4BE41C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{607AD137-23BA-4162-9455-5C695FB082D8}tf67061901_win32</Template>
  <TotalTime>841</TotalTime>
  <Words>2239</Words>
  <Application>Microsoft Office PowerPoint</Application>
  <PresentationFormat>Widescreen</PresentationFormat>
  <Paragraphs>200</Paragraphs>
  <Slides>23</Slides>
  <Notes>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Bell MT</vt:lpstr>
      <vt:lpstr>Calibri</vt:lpstr>
      <vt:lpstr>Daytona Condensed Light</vt:lpstr>
      <vt:lpstr>Posterama</vt:lpstr>
      <vt:lpstr>Söhne</vt:lpstr>
      <vt:lpstr>Wingdings</vt:lpstr>
      <vt:lpstr>Office Theme</vt:lpstr>
      <vt:lpstr>CANCER GENOMICS AND TREATMENT PREDICTION</vt:lpstr>
      <vt:lpstr>Agenda</vt:lpstr>
      <vt:lpstr>Introduction</vt:lpstr>
      <vt:lpstr>PowerPoint Presentation</vt:lpstr>
      <vt:lpstr>OUR APPROACH</vt:lpstr>
      <vt:lpstr>Experiment results and Discussion</vt:lpstr>
      <vt:lpstr>Proposed Approach Overview</vt:lpstr>
      <vt:lpstr>PowerPoint Presentation</vt:lpstr>
      <vt:lpstr>DATA DESCRIPTION CONTINUED….</vt:lpstr>
      <vt:lpstr>  </vt:lpstr>
      <vt:lpstr>EXPLORATORY DATA ANALYSIS</vt:lpstr>
      <vt:lpstr>PowerPoint Presentation</vt:lpstr>
      <vt:lpstr>EXPLORATORY DATA ANALYSIS</vt:lpstr>
      <vt:lpstr>EXPLORATORY DATA ANALYSIS</vt:lpstr>
      <vt:lpstr>PowerPoint Presentation</vt:lpstr>
      <vt:lpstr>MODEL DEVELOPMENT</vt:lpstr>
      <vt:lpstr>PowerPoint Presentation</vt:lpstr>
      <vt:lpstr>PowerPoint Presentation</vt:lpstr>
      <vt:lpstr>PowerPoint Presentation</vt:lpstr>
      <vt:lpstr>FINAL OBSERVATIONS</vt:lpstr>
      <vt:lpstr>PowerPoint Presentation</vt:lpstr>
      <vt:lpstr>Thank you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GENOMICS AND PERSONALIZED MEDICINE</dc:title>
  <dc:creator>Isha Paliwal</dc:creator>
  <cp:lastModifiedBy>Isha Paliwal</cp:lastModifiedBy>
  <cp:revision>51</cp:revision>
  <dcterms:created xsi:type="dcterms:W3CDTF">2024-03-21T02:46:19Z</dcterms:created>
  <dcterms:modified xsi:type="dcterms:W3CDTF">2025-03-26T07:12:34Z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